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303" r:id="rId2"/>
    <p:sldId id="306" r:id="rId3"/>
    <p:sldId id="338" r:id="rId4"/>
    <p:sldId id="342" r:id="rId5"/>
    <p:sldId id="374" r:id="rId6"/>
    <p:sldId id="343" r:id="rId7"/>
    <p:sldId id="358" r:id="rId8"/>
    <p:sldId id="345" r:id="rId9"/>
    <p:sldId id="347" r:id="rId10"/>
    <p:sldId id="346" r:id="rId11"/>
    <p:sldId id="373" r:id="rId12"/>
    <p:sldId id="348" r:id="rId13"/>
    <p:sldId id="350" r:id="rId14"/>
    <p:sldId id="352" r:id="rId15"/>
    <p:sldId id="357" r:id="rId16"/>
    <p:sldId id="354" r:id="rId17"/>
    <p:sldId id="356" r:id="rId18"/>
    <p:sldId id="361" r:id="rId19"/>
    <p:sldId id="370" r:id="rId20"/>
    <p:sldId id="371" r:id="rId21"/>
    <p:sldId id="372" r:id="rId22"/>
    <p:sldId id="362" r:id="rId23"/>
    <p:sldId id="363" r:id="rId24"/>
    <p:sldId id="364" r:id="rId25"/>
    <p:sldId id="365" r:id="rId26"/>
    <p:sldId id="366" r:id="rId27"/>
    <p:sldId id="367" r:id="rId28"/>
    <p:sldId id="312" r:id="rId29"/>
    <p:sldId id="331" r:id="rId30"/>
    <p:sldId id="334" r:id="rId31"/>
    <p:sldId id="332" r:id="rId3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99" autoAdjust="0"/>
  </p:normalViewPr>
  <p:slideViewPr>
    <p:cSldViewPr snapToGrid="0" snapToObjects="1">
      <p:cViewPr>
        <p:scale>
          <a:sx n="73" d="100"/>
          <a:sy n="73" d="100"/>
        </p:scale>
        <p:origin x="-10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19CFDB-12D7-AE41-8C44-AC40DC4E2D2F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87175F3-371E-1743-9B72-23153376DD09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Reconocer la importancia de los maestros</a:t>
          </a:r>
          <a:endParaRPr lang="es-ES" sz="1600" dirty="0">
            <a:solidFill>
              <a:srgbClr val="000000"/>
            </a:solidFill>
          </a:endParaRPr>
        </a:p>
      </dgm:t>
    </dgm:pt>
    <dgm:pt modelId="{E048E226-46CF-5E4C-8421-D6C7CB02F257}" type="parTrans" cxnId="{7476E0FB-CCC3-554C-8CCA-1F85A80E3A51}">
      <dgm:prSet/>
      <dgm:spPr/>
      <dgm:t>
        <a:bodyPr/>
        <a:lstStyle/>
        <a:p>
          <a:endParaRPr lang="es-ES" sz="1600"/>
        </a:p>
      </dgm:t>
    </dgm:pt>
    <dgm:pt modelId="{233E1842-3EB0-4D48-835C-7E14F27696E1}" type="sibTrans" cxnId="{7476E0FB-CCC3-554C-8CCA-1F85A80E3A51}">
      <dgm:prSet/>
      <dgm:spPr/>
      <dgm:t>
        <a:bodyPr/>
        <a:lstStyle/>
        <a:p>
          <a:endParaRPr lang="es-ES" sz="1600"/>
        </a:p>
      </dgm:t>
    </dgm:pt>
    <dgm:pt modelId="{E83DE9C1-8771-7C4D-983F-7F6089B8A888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Utilizar los resultados de las evaluaciones</a:t>
          </a:r>
          <a:endParaRPr lang="es-ES" sz="1600" dirty="0">
            <a:solidFill>
              <a:srgbClr val="000000"/>
            </a:solidFill>
          </a:endParaRPr>
        </a:p>
      </dgm:t>
    </dgm:pt>
    <dgm:pt modelId="{24941DD0-DDA1-134C-AE3E-0D7E6F0DCDF1}" type="parTrans" cxnId="{D1A3282E-3C8D-0A48-A112-43112443428B}">
      <dgm:prSet/>
      <dgm:spPr/>
      <dgm:t>
        <a:bodyPr/>
        <a:lstStyle/>
        <a:p>
          <a:endParaRPr lang="es-ES" sz="1600"/>
        </a:p>
      </dgm:t>
    </dgm:pt>
    <dgm:pt modelId="{3FB6B80F-8177-404B-AF0B-6D49373BD0F5}" type="sibTrans" cxnId="{D1A3282E-3C8D-0A48-A112-43112443428B}">
      <dgm:prSet/>
      <dgm:spPr/>
      <dgm:t>
        <a:bodyPr/>
        <a:lstStyle/>
        <a:p>
          <a:endParaRPr lang="es-ES" sz="1600"/>
        </a:p>
      </dgm:t>
    </dgm:pt>
    <dgm:pt modelId="{C6C5B813-856C-A44E-AC70-03F40A2EA287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Atender nuevos  ambientes de aprendizaje</a:t>
          </a:r>
          <a:endParaRPr lang="es-ES" sz="1600" dirty="0">
            <a:solidFill>
              <a:srgbClr val="000000"/>
            </a:solidFill>
          </a:endParaRPr>
        </a:p>
      </dgm:t>
    </dgm:pt>
    <dgm:pt modelId="{76B6E2DB-80A9-EE44-A65E-F1885A28AD56}" type="parTrans" cxnId="{D98EA71B-7019-F44B-9746-27F7D957AB48}">
      <dgm:prSet/>
      <dgm:spPr/>
      <dgm:t>
        <a:bodyPr/>
        <a:lstStyle/>
        <a:p>
          <a:endParaRPr lang="es-ES" sz="1600"/>
        </a:p>
      </dgm:t>
    </dgm:pt>
    <dgm:pt modelId="{8069107F-4609-0C47-BC5A-DC43938CCB18}" type="sibTrans" cxnId="{D98EA71B-7019-F44B-9746-27F7D957AB48}">
      <dgm:prSet/>
      <dgm:spPr/>
      <dgm:t>
        <a:bodyPr/>
        <a:lstStyle/>
        <a:p>
          <a:endParaRPr lang="es-ES" sz="1600"/>
        </a:p>
      </dgm:t>
    </dgm:pt>
    <dgm:pt modelId="{E6091D62-1462-954A-8082-A241E46A1BFC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Recoger resultados de investigaciones nacionales e internacionales</a:t>
          </a:r>
          <a:endParaRPr lang="es-ES" sz="1600" dirty="0">
            <a:solidFill>
              <a:srgbClr val="000000"/>
            </a:solidFill>
          </a:endParaRPr>
        </a:p>
      </dgm:t>
    </dgm:pt>
    <dgm:pt modelId="{90F47AE7-3B54-764F-8074-E1E809185573}" type="parTrans" cxnId="{5B852ED1-964B-FA45-B648-E15317F5F579}">
      <dgm:prSet/>
      <dgm:spPr/>
      <dgm:t>
        <a:bodyPr/>
        <a:lstStyle/>
        <a:p>
          <a:endParaRPr lang="es-ES" sz="1600"/>
        </a:p>
      </dgm:t>
    </dgm:pt>
    <dgm:pt modelId="{632222FD-8BD5-9B42-B97F-AE4819FBDFA8}" type="sibTrans" cxnId="{5B852ED1-964B-FA45-B648-E15317F5F579}">
      <dgm:prSet/>
      <dgm:spPr/>
      <dgm:t>
        <a:bodyPr/>
        <a:lstStyle/>
        <a:p>
          <a:endParaRPr lang="es-ES" sz="1600"/>
        </a:p>
      </dgm:t>
    </dgm:pt>
    <dgm:pt modelId="{B3EDC1E0-05AE-A44B-A68C-A9D036E5469C}" type="pres">
      <dgm:prSet presAssocID="{4C19CFDB-12D7-AE41-8C44-AC40DC4E2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85358C3-DED1-444A-B6CE-3371647A10E6}" type="pres">
      <dgm:prSet presAssocID="{187175F3-371E-1743-9B72-23153376DD09}" presName="parentLin" presStyleCnt="0"/>
      <dgm:spPr/>
    </dgm:pt>
    <dgm:pt modelId="{8F97B4E2-6D0B-324C-A186-2D75F632A0BB}" type="pres">
      <dgm:prSet presAssocID="{187175F3-371E-1743-9B72-23153376DD09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FA70460F-369C-744E-9C8B-F6A0DE1A909C}" type="pres">
      <dgm:prSet presAssocID="{187175F3-371E-1743-9B72-23153376DD09}" presName="parentText" presStyleLbl="node1" presStyleIdx="0" presStyleCnt="4" custScaleX="131515" custScaleY="124493" custLinFactNeighborX="18992" custLinFactNeighborY="7730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A92D4F-7C94-8F4C-B976-D045B1A48EDE}" type="pres">
      <dgm:prSet presAssocID="{187175F3-371E-1743-9B72-23153376DD09}" presName="negativeSpace" presStyleCnt="0"/>
      <dgm:spPr/>
    </dgm:pt>
    <dgm:pt modelId="{15564C15-E62D-084F-B63F-CE74D58013AD}" type="pres">
      <dgm:prSet presAssocID="{187175F3-371E-1743-9B72-23153376DD09}" presName="childText" presStyleLbl="conFgAcc1" presStyleIdx="0" presStyleCnt="4">
        <dgm:presLayoutVars>
          <dgm:bulletEnabled val="1"/>
        </dgm:presLayoutVars>
      </dgm:prSet>
      <dgm:spPr/>
    </dgm:pt>
    <dgm:pt modelId="{1FF94842-C7FC-7748-8E65-265560898788}" type="pres">
      <dgm:prSet presAssocID="{233E1842-3EB0-4D48-835C-7E14F27696E1}" presName="spaceBetweenRectangles" presStyleCnt="0"/>
      <dgm:spPr/>
    </dgm:pt>
    <dgm:pt modelId="{227AA3E8-CA96-7C42-B5FE-D177858116B0}" type="pres">
      <dgm:prSet presAssocID="{E83DE9C1-8771-7C4D-983F-7F6089B8A888}" presName="parentLin" presStyleCnt="0"/>
      <dgm:spPr/>
    </dgm:pt>
    <dgm:pt modelId="{995C6CD6-5AF4-9843-AAA9-308628DDB38F}" type="pres">
      <dgm:prSet presAssocID="{E83DE9C1-8771-7C4D-983F-7F6089B8A888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10E9F04D-ECB9-E44E-B7F6-F8D2BB63B8D5}" type="pres">
      <dgm:prSet presAssocID="{E83DE9C1-8771-7C4D-983F-7F6089B8A888}" presName="parentText" presStyleLbl="node1" presStyleIdx="1" presStyleCnt="4" custScaleX="135918" custScaleY="118547" custLinFactNeighborX="1062" custLinFactNeighborY="5483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47541C-CF9B-C144-B8F8-B10A75D7EABF}" type="pres">
      <dgm:prSet presAssocID="{E83DE9C1-8771-7C4D-983F-7F6089B8A888}" presName="negativeSpace" presStyleCnt="0"/>
      <dgm:spPr/>
    </dgm:pt>
    <dgm:pt modelId="{95162C5A-901B-2F48-9003-A01BE38560DD}" type="pres">
      <dgm:prSet presAssocID="{E83DE9C1-8771-7C4D-983F-7F6089B8A888}" presName="childText" presStyleLbl="conFgAcc1" presStyleIdx="1" presStyleCnt="4">
        <dgm:presLayoutVars>
          <dgm:bulletEnabled val="1"/>
        </dgm:presLayoutVars>
      </dgm:prSet>
      <dgm:spPr/>
    </dgm:pt>
    <dgm:pt modelId="{90545D93-1F90-C448-BB77-30748184F0FB}" type="pres">
      <dgm:prSet presAssocID="{3FB6B80F-8177-404B-AF0B-6D49373BD0F5}" presName="spaceBetweenRectangles" presStyleCnt="0"/>
      <dgm:spPr/>
    </dgm:pt>
    <dgm:pt modelId="{C86F013E-A1BC-E843-8240-DFD7DF66F965}" type="pres">
      <dgm:prSet presAssocID="{E6091D62-1462-954A-8082-A241E46A1BFC}" presName="parentLin" presStyleCnt="0"/>
      <dgm:spPr/>
    </dgm:pt>
    <dgm:pt modelId="{7FD07B47-06F2-F04B-B8A4-55B3BCDE93D9}" type="pres">
      <dgm:prSet presAssocID="{E6091D62-1462-954A-8082-A241E46A1BFC}" presName="parentLeftMargin" presStyleLbl="node1" presStyleIdx="1" presStyleCnt="4"/>
      <dgm:spPr/>
      <dgm:t>
        <a:bodyPr/>
        <a:lstStyle/>
        <a:p>
          <a:endParaRPr lang="es-CO"/>
        </a:p>
      </dgm:t>
    </dgm:pt>
    <dgm:pt modelId="{D59236C1-7A45-3142-B404-3B467EC6B9D2}" type="pres">
      <dgm:prSet presAssocID="{E6091D62-1462-954A-8082-A241E46A1BFC}" presName="parentText" presStyleLbl="node1" presStyleIdx="2" presStyleCnt="4" custScaleX="131589" custScaleY="135194" custLinFactNeighborY="3441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BC87C7-1170-414A-B97A-EA00E2D27471}" type="pres">
      <dgm:prSet presAssocID="{E6091D62-1462-954A-8082-A241E46A1BFC}" presName="negativeSpace" presStyleCnt="0"/>
      <dgm:spPr/>
    </dgm:pt>
    <dgm:pt modelId="{B40742A7-CD42-CD4A-8C60-7E77F9766B33}" type="pres">
      <dgm:prSet presAssocID="{E6091D62-1462-954A-8082-A241E46A1BFC}" presName="childText" presStyleLbl="conFgAcc1" presStyleIdx="2" presStyleCnt="4">
        <dgm:presLayoutVars>
          <dgm:bulletEnabled val="1"/>
        </dgm:presLayoutVars>
      </dgm:prSet>
      <dgm:spPr/>
    </dgm:pt>
    <dgm:pt modelId="{E3D2D9F5-77B2-E947-BBFD-62BEEDD8938E}" type="pres">
      <dgm:prSet presAssocID="{632222FD-8BD5-9B42-B97F-AE4819FBDFA8}" presName="spaceBetweenRectangles" presStyleCnt="0"/>
      <dgm:spPr/>
    </dgm:pt>
    <dgm:pt modelId="{8353B70F-3388-104A-8088-EC8305CD581B}" type="pres">
      <dgm:prSet presAssocID="{C6C5B813-856C-A44E-AC70-03F40A2EA287}" presName="parentLin" presStyleCnt="0"/>
      <dgm:spPr/>
    </dgm:pt>
    <dgm:pt modelId="{B573B447-6EF1-394E-9AA3-A0C5F109A780}" type="pres">
      <dgm:prSet presAssocID="{C6C5B813-856C-A44E-AC70-03F40A2EA287}" presName="parentLeftMargin" presStyleLbl="node1" presStyleIdx="2" presStyleCnt="4"/>
      <dgm:spPr/>
      <dgm:t>
        <a:bodyPr/>
        <a:lstStyle/>
        <a:p>
          <a:endParaRPr lang="es-CO"/>
        </a:p>
      </dgm:t>
    </dgm:pt>
    <dgm:pt modelId="{F0C9E2A6-DABB-8E47-A891-1F2C48D5BDC7}" type="pres">
      <dgm:prSet presAssocID="{C6C5B813-856C-A44E-AC70-03F40A2EA287}" presName="parentText" presStyleLbl="node1" presStyleIdx="3" presStyleCnt="4" custScaleX="132724" custScaleY="1382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06F97B-7DD1-D843-A4D4-A59A9D961ACD}" type="pres">
      <dgm:prSet presAssocID="{C6C5B813-856C-A44E-AC70-03F40A2EA287}" presName="negativeSpace" presStyleCnt="0"/>
      <dgm:spPr/>
    </dgm:pt>
    <dgm:pt modelId="{57C41855-9302-574C-8122-98C2E38E2D91}" type="pres">
      <dgm:prSet presAssocID="{C6C5B813-856C-A44E-AC70-03F40A2EA28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190E2E5-F3B8-4E00-861E-47F7DD177F56}" type="presOf" srcId="{187175F3-371E-1743-9B72-23153376DD09}" destId="{FA70460F-369C-744E-9C8B-F6A0DE1A909C}" srcOrd="1" destOrd="0" presId="urn:microsoft.com/office/officeart/2005/8/layout/list1"/>
    <dgm:cxn modelId="{0F9B7783-928E-4565-B378-1C4BB0C46285}" type="presOf" srcId="{E83DE9C1-8771-7C4D-983F-7F6089B8A888}" destId="{10E9F04D-ECB9-E44E-B7F6-F8D2BB63B8D5}" srcOrd="1" destOrd="0" presId="urn:microsoft.com/office/officeart/2005/8/layout/list1"/>
    <dgm:cxn modelId="{5B852ED1-964B-FA45-B648-E15317F5F579}" srcId="{4C19CFDB-12D7-AE41-8C44-AC40DC4E2D2F}" destId="{E6091D62-1462-954A-8082-A241E46A1BFC}" srcOrd="2" destOrd="0" parTransId="{90F47AE7-3B54-764F-8074-E1E809185573}" sibTransId="{632222FD-8BD5-9B42-B97F-AE4819FBDFA8}"/>
    <dgm:cxn modelId="{9F73CC6F-CE06-48DD-8E20-BA295A14B1B1}" type="presOf" srcId="{E6091D62-1462-954A-8082-A241E46A1BFC}" destId="{D59236C1-7A45-3142-B404-3B467EC6B9D2}" srcOrd="1" destOrd="0" presId="urn:microsoft.com/office/officeart/2005/8/layout/list1"/>
    <dgm:cxn modelId="{D8042FE1-62AB-42B8-8C1D-5F497374E477}" type="presOf" srcId="{E83DE9C1-8771-7C4D-983F-7F6089B8A888}" destId="{995C6CD6-5AF4-9843-AAA9-308628DDB38F}" srcOrd="0" destOrd="0" presId="urn:microsoft.com/office/officeart/2005/8/layout/list1"/>
    <dgm:cxn modelId="{86B9DA5C-2207-4A5F-9E05-99D6630ED7B4}" type="presOf" srcId="{C6C5B813-856C-A44E-AC70-03F40A2EA287}" destId="{B573B447-6EF1-394E-9AA3-A0C5F109A780}" srcOrd="0" destOrd="0" presId="urn:microsoft.com/office/officeart/2005/8/layout/list1"/>
    <dgm:cxn modelId="{8D98477A-7508-4625-8BDB-4D8EC23535F5}" type="presOf" srcId="{E6091D62-1462-954A-8082-A241E46A1BFC}" destId="{7FD07B47-06F2-F04B-B8A4-55B3BCDE93D9}" srcOrd="0" destOrd="0" presId="urn:microsoft.com/office/officeart/2005/8/layout/list1"/>
    <dgm:cxn modelId="{D1A3282E-3C8D-0A48-A112-43112443428B}" srcId="{4C19CFDB-12D7-AE41-8C44-AC40DC4E2D2F}" destId="{E83DE9C1-8771-7C4D-983F-7F6089B8A888}" srcOrd="1" destOrd="0" parTransId="{24941DD0-DDA1-134C-AE3E-0D7E6F0DCDF1}" sibTransId="{3FB6B80F-8177-404B-AF0B-6D49373BD0F5}"/>
    <dgm:cxn modelId="{2A61F275-9F44-4188-AC1E-32B2686E2221}" type="presOf" srcId="{4C19CFDB-12D7-AE41-8C44-AC40DC4E2D2F}" destId="{B3EDC1E0-05AE-A44B-A68C-A9D036E5469C}" srcOrd="0" destOrd="0" presId="urn:microsoft.com/office/officeart/2005/8/layout/list1"/>
    <dgm:cxn modelId="{D98EA71B-7019-F44B-9746-27F7D957AB48}" srcId="{4C19CFDB-12D7-AE41-8C44-AC40DC4E2D2F}" destId="{C6C5B813-856C-A44E-AC70-03F40A2EA287}" srcOrd="3" destOrd="0" parTransId="{76B6E2DB-80A9-EE44-A65E-F1885A28AD56}" sibTransId="{8069107F-4609-0C47-BC5A-DC43938CCB18}"/>
    <dgm:cxn modelId="{7476E0FB-CCC3-554C-8CCA-1F85A80E3A51}" srcId="{4C19CFDB-12D7-AE41-8C44-AC40DC4E2D2F}" destId="{187175F3-371E-1743-9B72-23153376DD09}" srcOrd="0" destOrd="0" parTransId="{E048E226-46CF-5E4C-8421-D6C7CB02F257}" sibTransId="{233E1842-3EB0-4D48-835C-7E14F27696E1}"/>
    <dgm:cxn modelId="{25651714-70D3-48FA-915C-A2F7D2A7B319}" type="presOf" srcId="{C6C5B813-856C-A44E-AC70-03F40A2EA287}" destId="{F0C9E2A6-DABB-8E47-A891-1F2C48D5BDC7}" srcOrd="1" destOrd="0" presId="urn:microsoft.com/office/officeart/2005/8/layout/list1"/>
    <dgm:cxn modelId="{5AFDB7C8-C5B5-4458-9E3A-F7B4645ECBE9}" type="presOf" srcId="{187175F3-371E-1743-9B72-23153376DD09}" destId="{8F97B4E2-6D0B-324C-A186-2D75F632A0BB}" srcOrd="0" destOrd="0" presId="urn:microsoft.com/office/officeart/2005/8/layout/list1"/>
    <dgm:cxn modelId="{3A79B511-9107-49D5-8D28-2C7235BB2864}" type="presParOf" srcId="{B3EDC1E0-05AE-A44B-A68C-A9D036E5469C}" destId="{185358C3-DED1-444A-B6CE-3371647A10E6}" srcOrd="0" destOrd="0" presId="urn:microsoft.com/office/officeart/2005/8/layout/list1"/>
    <dgm:cxn modelId="{0465D68B-14C2-4B9D-93E2-80512A9C580A}" type="presParOf" srcId="{185358C3-DED1-444A-B6CE-3371647A10E6}" destId="{8F97B4E2-6D0B-324C-A186-2D75F632A0BB}" srcOrd="0" destOrd="0" presId="urn:microsoft.com/office/officeart/2005/8/layout/list1"/>
    <dgm:cxn modelId="{DC604C23-DC3D-4A08-A1B0-DA4AEEE02E88}" type="presParOf" srcId="{185358C3-DED1-444A-B6CE-3371647A10E6}" destId="{FA70460F-369C-744E-9C8B-F6A0DE1A909C}" srcOrd="1" destOrd="0" presId="urn:microsoft.com/office/officeart/2005/8/layout/list1"/>
    <dgm:cxn modelId="{8CF037DE-FDAF-4887-AA95-953D3D1AF5DB}" type="presParOf" srcId="{B3EDC1E0-05AE-A44B-A68C-A9D036E5469C}" destId="{EDA92D4F-7C94-8F4C-B976-D045B1A48EDE}" srcOrd="1" destOrd="0" presId="urn:microsoft.com/office/officeart/2005/8/layout/list1"/>
    <dgm:cxn modelId="{0F5EB61C-5ACA-4797-BCB0-857328E5C57D}" type="presParOf" srcId="{B3EDC1E0-05AE-A44B-A68C-A9D036E5469C}" destId="{15564C15-E62D-084F-B63F-CE74D58013AD}" srcOrd="2" destOrd="0" presId="urn:microsoft.com/office/officeart/2005/8/layout/list1"/>
    <dgm:cxn modelId="{E7CE9C72-DF7C-4BBF-9EDB-44B54D8AEA21}" type="presParOf" srcId="{B3EDC1E0-05AE-A44B-A68C-A9D036E5469C}" destId="{1FF94842-C7FC-7748-8E65-265560898788}" srcOrd="3" destOrd="0" presId="urn:microsoft.com/office/officeart/2005/8/layout/list1"/>
    <dgm:cxn modelId="{7E67A5A7-BCB1-4235-A859-5C44A8610E5D}" type="presParOf" srcId="{B3EDC1E0-05AE-A44B-A68C-A9D036E5469C}" destId="{227AA3E8-CA96-7C42-B5FE-D177858116B0}" srcOrd="4" destOrd="0" presId="urn:microsoft.com/office/officeart/2005/8/layout/list1"/>
    <dgm:cxn modelId="{E2EBF7B3-A7E4-4782-9A89-CD0D23C41F06}" type="presParOf" srcId="{227AA3E8-CA96-7C42-B5FE-D177858116B0}" destId="{995C6CD6-5AF4-9843-AAA9-308628DDB38F}" srcOrd="0" destOrd="0" presId="urn:microsoft.com/office/officeart/2005/8/layout/list1"/>
    <dgm:cxn modelId="{A652102A-C9E8-4AB8-B92C-0DE28E024B1C}" type="presParOf" srcId="{227AA3E8-CA96-7C42-B5FE-D177858116B0}" destId="{10E9F04D-ECB9-E44E-B7F6-F8D2BB63B8D5}" srcOrd="1" destOrd="0" presId="urn:microsoft.com/office/officeart/2005/8/layout/list1"/>
    <dgm:cxn modelId="{31A279A9-0C94-43AC-AA49-06A826772597}" type="presParOf" srcId="{B3EDC1E0-05AE-A44B-A68C-A9D036E5469C}" destId="{2947541C-CF9B-C144-B8F8-B10A75D7EABF}" srcOrd="5" destOrd="0" presId="urn:microsoft.com/office/officeart/2005/8/layout/list1"/>
    <dgm:cxn modelId="{B2ADCEFD-FCAC-47D5-9DE5-3476C7D76CB6}" type="presParOf" srcId="{B3EDC1E0-05AE-A44B-A68C-A9D036E5469C}" destId="{95162C5A-901B-2F48-9003-A01BE38560DD}" srcOrd="6" destOrd="0" presId="urn:microsoft.com/office/officeart/2005/8/layout/list1"/>
    <dgm:cxn modelId="{260C2263-BFC1-4155-8B58-D29F0624432A}" type="presParOf" srcId="{B3EDC1E0-05AE-A44B-A68C-A9D036E5469C}" destId="{90545D93-1F90-C448-BB77-30748184F0FB}" srcOrd="7" destOrd="0" presId="urn:microsoft.com/office/officeart/2005/8/layout/list1"/>
    <dgm:cxn modelId="{8492A736-4DEC-4F16-9D48-F3C03622299B}" type="presParOf" srcId="{B3EDC1E0-05AE-A44B-A68C-A9D036E5469C}" destId="{C86F013E-A1BC-E843-8240-DFD7DF66F965}" srcOrd="8" destOrd="0" presId="urn:microsoft.com/office/officeart/2005/8/layout/list1"/>
    <dgm:cxn modelId="{DB23658C-1EAD-4042-874A-979BE70548E9}" type="presParOf" srcId="{C86F013E-A1BC-E843-8240-DFD7DF66F965}" destId="{7FD07B47-06F2-F04B-B8A4-55B3BCDE93D9}" srcOrd="0" destOrd="0" presId="urn:microsoft.com/office/officeart/2005/8/layout/list1"/>
    <dgm:cxn modelId="{245292E1-273A-4963-8A48-8727EE1900EF}" type="presParOf" srcId="{C86F013E-A1BC-E843-8240-DFD7DF66F965}" destId="{D59236C1-7A45-3142-B404-3B467EC6B9D2}" srcOrd="1" destOrd="0" presId="urn:microsoft.com/office/officeart/2005/8/layout/list1"/>
    <dgm:cxn modelId="{F5D9409D-5621-4AC7-A858-74142CC90AEF}" type="presParOf" srcId="{B3EDC1E0-05AE-A44B-A68C-A9D036E5469C}" destId="{25BC87C7-1170-414A-B97A-EA00E2D27471}" srcOrd="9" destOrd="0" presId="urn:microsoft.com/office/officeart/2005/8/layout/list1"/>
    <dgm:cxn modelId="{4872E69D-BB3E-42EE-88C5-D3D54F0C9C2F}" type="presParOf" srcId="{B3EDC1E0-05AE-A44B-A68C-A9D036E5469C}" destId="{B40742A7-CD42-CD4A-8C60-7E77F9766B33}" srcOrd="10" destOrd="0" presId="urn:microsoft.com/office/officeart/2005/8/layout/list1"/>
    <dgm:cxn modelId="{0BD6BEC7-F77A-4DB7-8F49-447323E1BC20}" type="presParOf" srcId="{B3EDC1E0-05AE-A44B-A68C-A9D036E5469C}" destId="{E3D2D9F5-77B2-E947-BBFD-62BEEDD8938E}" srcOrd="11" destOrd="0" presId="urn:microsoft.com/office/officeart/2005/8/layout/list1"/>
    <dgm:cxn modelId="{1CD4FC18-6562-490F-A3B0-1FFE844B97D6}" type="presParOf" srcId="{B3EDC1E0-05AE-A44B-A68C-A9D036E5469C}" destId="{8353B70F-3388-104A-8088-EC8305CD581B}" srcOrd="12" destOrd="0" presId="urn:microsoft.com/office/officeart/2005/8/layout/list1"/>
    <dgm:cxn modelId="{C2670745-9352-47CD-83FE-D5111CD678FB}" type="presParOf" srcId="{8353B70F-3388-104A-8088-EC8305CD581B}" destId="{B573B447-6EF1-394E-9AA3-A0C5F109A780}" srcOrd="0" destOrd="0" presId="urn:microsoft.com/office/officeart/2005/8/layout/list1"/>
    <dgm:cxn modelId="{C5D46AD8-7AFE-4193-9AE4-47055B0143C0}" type="presParOf" srcId="{8353B70F-3388-104A-8088-EC8305CD581B}" destId="{F0C9E2A6-DABB-8E47-A891-1F2C48D5BDC7}" srcOrd="1" destOrd="0" presId="urn:microsoft.com/office/officeart/2005/8/layout/list1"/>
    <dgm:cxn modelId="{FB18B50A-7762-411A-B307-49B8CF891B7A}" type="presParOf" srcId="{B3EDC1E0-05AE-A44B-A68C-A9D036E5469C}" destId="{8106F97B-7DD1-D843-A4D4-A59A9D961ACD}" srcOrd="13" destOrd="0" presId="urn:microsoft.com/office/officeart/2005/8/layout/list1"/>
    <dgm:cxn modelId="{7B607AAE-1FEA-47BD-9020-7205D492CF26}" type="presParOf" srcId="{B3EDC1E0-05AE-A44B-A68C-A9D036E5469C}" destId="{57C41855-9302-574C-8122-98C2E38E2D9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0B23CE-3470-4B69-92D4-C4D565821402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4AE2DDA-38FA-4D6B-A4EF-B31B66B296C0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000000"/>
              </a:solidFill>
            </a:rPr>
            <a:t>Consolidación estándares nacionales en  coherencia con los internacionales</a:t>
          </a:r>
          <a:endParaRPr lang="es-CO" sz="1800" dirty="0"/>
        </a:p>
      </dgm:t>
    </dgm:pt>
    <dgm:pt modelId="{18B832B5-7199-43A5-B74C-A6B2EFC6986B}" type="parTrans" cxnId="{EB8D8E39-584B-4E8F-A1A0-2DC35411CA1D}">
      <dgm:prSet/>
      <dgm:spPr/>
      <dgm:t>
        <a:bodyPr/>
        <a:lstStyle/>
        <a:p>
          <a:endParaRPr lang="es-CO" sz="4000"/>
        </a:p>
      </dgm:t>
    </dgm:pt>
    <dgm:pt modelId="{B034572A-5928-40D4-A416-2FB625DC4DB7}" type="sibTrans" cxnId="{EB8D8E39-584B-4E8F-A1A0-2DC35411CA1D}">
      <dgm:prSet/>
      <dgm:spPr/>
      <dgm:t>
        <a:bodyPr/>
        <a:lstStyle/>
        <a:p>
          <a:endParaRPr lang="es-CO" sz="4000"/>
        </a:p>
      </dgm:t>
    </dgm:pt>
    <dgm:pt modelId="{46864440-B025-4277-B748-0DCB4CD9C8CF}">
      <dgm:prSet phldrT="[Texto]" custT="1"/>
      <dgm:spPr/>
      <dgm:t>
        <a:bodyPr/>
        <a:lstStyle/>
        <a:p>
          <a:r>
            <a:rPr lang="es-ES" sz="1600" b="1" dirty="0" smtClean="0">
              <a:solidFill>
                <a:srgbClr val="000000"/>
              </a:solidFill>
            </a:rPr>
            <a:t>Coherencia con sistema de evaluación ICFES</a:t>
          </a:r>
          <a:endParaRPr lang="es-CO" sz="1600" dirty="0"/>
        </a:p>
      </dgm:t>
    </dgm:pt>
    <dgm:pt modelId="{4FA970A8-433A-4ED6-996C-6380438765F7}" type="parTrans" cxnId="{79257C17-BCF8-4D69-BD74-6AE2935D02E7}">
      <dgm:prSet/>
      <dgm:spPr/>
      <dgm:t>
        <a:bodyPr/>
        <a:lstStyle/>
        <a:p>
          <a:endParaRPr lang="es-CO" sz="4000"/>
        </a:p>
      </dgm:t>
    </dgm:pt>
    <dgm:pt modelId="{51C85689-9EFA-493B-8789-1012542BF4EC}" type="sibTrans" cxnId="{79257C17-BCF8-4D69-BD74-6AE2935D02E7}">
      <dgm:prSet/>
      <dgm:spPr/>
      <dgm:t>
        <a:bodyPr/>
        <a:lstStyle/>
        <a:p>
          <a:endParaRPr lang="es-CO" sz="4000"/>
        </a:p>
      </dgm:t>
    </dgm:pt>
    <dgm:pt modelId="{647F6075-E4A3-4120-8165-DC36008D26C7}">
      <dgm:prSet phldrT="[Texto]" custT="1"/>
      <dgm:spPr/>
      <dgm:t>
        <a:bodyPr/>
        <a:lstStyle/>
        <a:p>
          <a:r>
            <a:rPr lang="es-ES" sz="1600" b="1" dirty="0" smtClean="0">
              <a:solidFill>
                <a:srgbClr val="000000"/>
              </a:solidFill>
            </a:rPr>
            <a:t>Evaluación de calidad de programas</a:t>
          </a:r>
          <a:endParaRPr lang="es-CO" sz="1600" dirty="0"/>
        </a:p>
      </dgm:t>
    </dgm:pt>
    <dgm:pt modelId="{2C6F2BAF-2C44-4FBD-815C-C4D29D563708}" type="parTrans" cxnId="{E46FDC47-0851-47CC-95E6-8A2489F39222}">
      <dgm:prSet/>
      <dgm:spPr/>
      <dgm:t>
        <a:bodyPr/>
        <a:lstStyle/>
        <a:p>
          <a:endParaRPr lang="es-CO" sz="4000"/>
        </a:p>
      </dgm:t>
    </dgm:pt>
    <dgm:pt modelId="{7B05EFB4-FACD-40BC-AC50-874132BCEE89}" type="sibTrans" cxnId="{E46FDC47-0851-47CC-95E6-8A2489F39222}">
      <dgm:prSet/>
      <dgm:spPr/>
      <dgm:t>
        <a:bodyPr/>
        <a:lstStyle/>
        <a:p>
          <a:endParaRPr lang="es-CO" sz="4000"/>
        </a:p>
      </dgm:t>
    </dgm:pt>
    <dgm:pt modelId="{53730DA9-A6B8-4773-9A5B-E297CAA2EE4A}" type="pres">
      <dgm:prSet presAssocID="{F00B23CE-3470-4B69-92D4-C4D56582140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4771C3F6-3724-4840-8AAD-12A1C27A9936}" type="pres">
      <dgm:prSet presAssocID="{D4AE2DDA-38FA-4D6B-A4EF-B31B66B296C0}" presName="Accent1" presStyleCnt="0"/>
      <dgm:spPr/>
    </dgm:pt>
    <dgm:pt modelId="{7B80880C-086A-4930-986D-F7129BF2A9D2}" type="pres">
      <dgm:prSet presAssocID="{D4AE2DDA-38FA-4D6B-A4EF-B31B66B296C0}" presName="Accent" presStyleLbl="node1" presStyleIdx="0" presStyleCnt="3" custScaleX="202785" custScaleY="69269" custLinFactNeighborX="-7210" custLinFactNeighborY="3605"/>
      <dgm:spPr>
        <a:solidFill>
          <a:schemeClr val="accent2"/>
        </a:solidFill>
      </dgm:spPr>
    </dgm:pt>
    <dgm:pt modelId="{6AC35A61-BC46-41E4-9BC1-E316D72A321C}" type="pres">
      <dgm:prSet presAssocID="{D4AE2DDA-38FA-4D6B-A4EF-B31B66B296C0}" presName="Parent1" presStyleLbl="revTx" presStyleIdx="0" presStyleCnt="3" custScaleX="243658" custScaleY="157606" custLinFactNeighborX="-22175" custLinFactNeighborY="148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24531A4-60F9-4414-B5FA-7FC260C92F9A}" type="pres">
      <dgm:prSet presAssocID="{46864440-B025-4277-B748-0DCB4CD9C8CF}" presName="Accent2" presStyleCnt="0"/>
      <dgm:spPr/>
    </dgm:pt>
    <dgm:pt modelId="{34097E41-AA27-4216-9B69-2ABF8DDA8854}" type="pres">
      <dgm:prSet presAssocID="{46864440-B025-4277-B748-0DCB4CD9C8CF}" presName="Accent" presStyleLbl="node1" presStyleIdx="1" presStyleCnt="3" custScaleX="169947" custScaleY="46965" custLinFactNeighborX="7931" custLinFactNeighborY="4326"/>
      <dgm:spPr>
        <a:solidFill>
          <a:srgbClr val="FFC000"/>
        </a:solidFill>
      </dgm:spPr>
    </dgm:pt>
    <dgm:pt modelId="{BFA605E4-DD0E-46AC-9380-AD204E00F982}" type="pres">
      <dgm:prSet presAssocID="{46864440-B025-4277-B748-0DCB4CD9C8CF}" presName="Parent2" presStyleLbl="revTx" presStyleIdx="1" presStyleCnt="3" custScaleX="252163" custLinFactNeighborY="129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6B593CF-7052-459F-BB44-831795E921DF}" type="pres">
      <dgm:prSet presAssocID="{647F6075-E4A3-4120-8165-DC36008D26C7}" presName="Accent3" presStyleCnt="0"/>
      <dgm:spPr/>
    </dgm:pt>
    <dgm:pt modelId="{97B33C4A-C344-4407-B389-1DBC809F2B7D}" type="pres">
      <dgm:prSet presAssocID="{647F6075-E4A3-4120-8165-DC36008D26C7}" presName="Accent" presStyleLbl="node1" presStyleIdx="2" presStyleCnt="3" custScaleX="193905" custScaleY="64964"/>
      <dgm:spPr>
        <a:solidFill>
          <a:srgbClr val="92D050"/>
        </a:solidFill>
      </dgm:spPr>
    </dgm:pt>
    <dgm:pt modelId="{ADDDD83D-2007-4E3F-A51C-36E5A2817676}" type="pres">
      <dgm:prSet presAssocID="{647F6075-E4A3-4120-8165-DC36008D26C7}" presName="Parent3" presStyleLbl="revTx" presStyleIdx="2" presStyleCnt="3" custScaleX="17547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01F1E63-95D9-46D4-9576-CAEFD5AA0760}" type="presOf" srcId="{F00B23CE-3470-4B69-92D4-C4D565821402}" destId="{53730DA9-A6B8-4773-9A5B-E297CAA2EE4A}" srcOrd="0" destOrd="0" presId="urn:microsoft.com/office/officeart/2009/layout/CircleArrowProcess"/>
    <dgm:cxn modelId="{EB8D8E39-584B-4E8F-A1A0-2DC35411CA1D}" srcId="{F00B23CE-3470-4B69-92D4-C4D565821402}" destId="{D4AE2DDA-38FA-4D6B-A4EF-B31B66B296C0}" srcOrd="0" destOrd="0" parTransId="{18B832B5-7199-43A5-B74C-A6B2EFC6986B}" sibTransId="{B034572A-5928-40D4-A416-2FB625DC4DB7}"/>
    <dgm:cxn modelId="{E46FDC47-0851-47CC-95E6-8A2489F39222}" srcId="{F00B23CE-3470-4B69-92D4-C4D565821402}" destId="{647F6075-E4A3-4120-8165-DC36008D26C7}" srcOrd="2" destOrd="0" parTransId="{2C6F2BAF-2C44-4FBD-815C-C4D29D563708}" sibTransId="{7B05EFB4-FACD-40BC-AC50-874132BCEE89}"/>
    <dgm:cxn modelId="{484AE11E-9988-4D8B-A125-CA34AB5E5E4F}" type="presOf" srcId="{D4AE2DDA-38FA-4D6B-A4EF-B31B66B296C0}" destId="{6AC35A61-BC46-41E4-9BC1-E316D72A321C}" srcOrd="0" destOrd="0" presId="urn:microsoft.com/office/officeart/2009/layout/CircleArrowProcess"/>
    <dgm:cxn modelId="{148D227B-9E0C-4BE2-A80D-17C7B30CCC1E}" type="presOf" srcId="{647F6075-E4A3-4120-8165-DC36008D26C7}" destId="{ADDDD83D-2007-4E3F-A51C-36E5A2817676}" srcOrd="0" destOrd="0" presId="urn:microsoft.com/office/officeart/2009/layout/CircleArrowProcess"/>
    <dgm:cxn modelId="{79257C17-BCF8-4D69-BD74-6AE2935D02E7}" srcId="{F00B23CE-3470-4B69-92D4-C4D565821402}" destId="{46864440-B025-4277-B748-0DCB4CD9C8CF}" srcOrd="1" destOrd="0" parTransId="{4FA970A8-433A-4ED6-996C-6380438765F7}" sibTransId="{51C85689-9EFA-493B-8789-1012542BF4EC}"/>
    <dgm:cxn modelId="{2800482F-EDA9-4BCA-BDC8-72389C221BF5}" type="presOf" srcId="{46864440-B025-4277-B748-0DCB4CD9C8CF}" destId="{BFA605E4-DD0E-46AC-9380-AD204E00F982}" srcOrd="0" destOrd="0" presId="urn:microsoft.com/office/officeart/2009/layout/CircleArrowProcess"/>
    <dgm:cxn modelId="{93284E82-1FA0-48EC-8CFE-37A1D7FA764C}" type="presParOf" srcId="{53730DA9-A6B8-4773-9A5B-E297CAA2EE4A}" destId="{4771C3F6-3724-4840-8AAD-12A1C27A9936}" srcOrd="0" destOrd="0" presId="urn:microsoft.com/office/officeart/2009/layout/CircleArrowProcess"/>
    <dgm:cxn modelId="{B9EC946E-0CE1-491B-82B8-B7B00EFBDBE3}" type="presParOf" srcId="{4771C3F6-3724-4840-8AAD-12A1C27A9936}" destId="{7B80880C-086A-4930-986D-F7129BF2A9D2}" srcOrd="0" destOrd="0" presId="urn:microsoft.com/office/officeart/2009/layout/CircleArrowProcess"/>
    <dgm:cxn modelId="{D2555DBD-FC41-4C42-B08C-CDE52A78887E}" type="presParOf" srcId="{53730DA9-A6B8-4773-9A5B-E297CAA2EE4A}" destId="{6AC35A61-BC46-41E4-9BC1-E316D72A321C}" srcOrd="1" destOrd="0" presId="urn:microsoft.com/office/officeart/2009/layout/CircleArrowProcess"/>
    <dgm:cxn modelId="{7F57A0A2-5AA1-415E-8096-102BF3732A84}" type="presParOf" srcId="{53730DA9-A6B8-4773-9A5B-E297CAA2EE4A}" destId="{C24531A4-60F9-4414-B5FA-7FC260C92F9A}" srcOrd="2" destOrd="0" presId="urn:microsoft.com/office/officeart/2009/layout/CircleArrowProcess"/>
    <dgm:cxn modelId="{1487934D-4883-4B2A-94C2-A56AE3FB2C08}" type="presParOf" srcId="{C24531A4-60F9-4414-B5FA-7FC260C92F9A}" destId="{34097E41-AA27-4216-9B69-2ABF8DDA8854}" srcOrd="0" destOrd="0" presId="urn:microsoft.com/office/officeart/2009/layout/CircleArrowProcess"/>
    <dgm:cxn modelId="{8132732E-54B1-497C-B1E0-83440D0D3D78}" type="presParOf" srcId="{53730DA9-A6B8-4773-9A5B-E297CAA2EE4A}" destId="{BFA605E4-DD0E-46AC-9380-AD204E00F982}" srcOrd="3" destOrd="0" presId="urn:microsoft.com/office/officeart/2009/layout/CircleArrowProcess"/>
    <dgm:cxn modelId="{7A5EF67E-8C42-49EE-9D36-C94ECCCF06AB}" type="presParOf" srcId="{53730DA9-A6B8-4773-9A5B-E297CAA2EE4A}" destId="{16B593CF-7052-459F-BB44-831795E921DF}" srcOrd="4" destOrd="0" presId="urn:microsoft.com/office/officeart/2009/layout/CircleArrowProcess"/>
    <dgm:cxn modelId="{9DE57DB1-D867-478E-9835-1B22A7D90890}" type="presParOf" srcId="{16B593CF-7052-459F-BB44-831795E921DF}" destId="{97B33C4A-C344-4407-B389-1DBC809F2B7D}" srcOrd="0" destOrd="0" presId="urn:microsoft.com/office/officeart/2009/layout/CircleArrowProcess"/>
    <dgm:cxn modelId="{CCE37E71-95A2-46B0-AE00-0E087CFB34E3}" type="presParOf" srcId="{53730DA9-A6B8-4773-9A5B-E297CAA2EE4A}" destId="{ADDDD83D-2007-4E3F-A51C-36E5A281767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64C15-E62D-084F-B63F-CE74D58013AD}">
      <dsp:nvSpPr>
        <dsp:cNvPr id="0" name=""/>
        <dsp:cNvSpPr/>
      </dsp:nvSpPr>
      <dsp:spPr>
        <a:xfrm>
          <a:off x="0" y="490989"/>
          <a:ext cx="445911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0460F-369C-744E-9C8B-F6A0DE1A909C}">
      <dsp:nvSpPr>
        <dsp:cNvPr id="0" name=""/>
        <dsp:cNvSpPr/>
      </dsp:nvSpPr>
      <dsp:spPr>
        <a:xfrm>
          <a:off x="265299" y="505947"/>
          <a:ext cx="4105079" cy="6615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981" tIns="0" rIns="11798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Reconocer la importancia de los maestros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297591" y="538239"/>
        <a:ext cx="4040495" cy="596922"/>
      </dsp:txXfrm>
    </dsp:sp>
    <dsp:sp modelId="{95162C5A-901B-2F48-9003-A01BE38560DD}">
      <dsp:nvSpPr>
        <dsp:cNvPr id="0" name=""/>
        <dsp:cNvSpPr/>
      </dsp:nvSpPr>
      <dsp:spPr>
        <a:xfrm>
          <a:off x="0" y="1406021"/>
          <a:ext cx="445911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9F04D-ECB9-E44E-B7F6-F8D2BB63B8D5}">
      <dsp:nvSpPr>
        <dsp:cNvPr id="0" name=""/>
        <dsp:cNvSpPr/>
      </dsp:nvSpPr>
      <dsp:spPr>
        <a:xfrm>
          <a:off x="224883" y="1333145"/>
          <a:ext cx="4234227" cy="6299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981" tIns="0" rIns="11798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Utilizar los resultados de las evaluaciones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255633" y="1363895"/>
        <a:ext cx="4172727" cy="568411"/>
      </dsp:txXfrm>
    </dsp:sp>
    <dsp:sp modelId="{B40742A7-CD42-CD4A-8C60-7E77F9766B33}">
      <dsp:nvSpPr>
        <dsp:cNvPr id="0" name=""/>
        <dsp:cNvSpPr/>
      </dsp:nvSpPr>
      <dsp:spPr>
        <a:xfrm>
          <a:off x="0" y="2409507"/>
          <a:ext cx="445911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236C1-7A45-3142-B404-3B467EC6B9D2}">
      <dsp:nvSpPr>
        <dsp:cNvPr id="0" name=""/>
        <dsp:cNvSpPr/>
      </dsp:nvSpPr>
      <dsp:spPr>
        <a:xfrm>
          <a:off x="222955" y="2139693"/>
          <a:ext cx="4107389" cy="7183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981" tIns="0" rIns="11798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Recoger resultados de investigaciones nacionales e internacionales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258023" y="2174761"/>
        <a:ext cx="4037253" cy="648230"/>
      </dsp:txXfrm>
    </dsp:sp>
    <dsp:sp modelId="{57C41855-9302-574C-8122-98C2E38E2D91}">
      <dsp:nvSpPr>
        <dsp:cNvPr id="0" name=""/>
        <dsp:cNvSpPr/>
      </dsp:nvSpPr>
      <dsp:spPr>
        <a:xfrm>
          <a:off x="0" y="3429084"/>
          <a:ext cx="445911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C9E2A6-DABB-8E47-A891-1F2C48D5BDC7}">
      <dsp:nvSpPr>
        <dsp:cNvPr id="0" name=""/>
        <dsp:cNvSpPr/>
      </dsp:nvSpPr>
      <dsp:spPr>
        <a:xfrm>
          <a:off x="222955" y="2960307"/>
          <a:ext cx="4142817" cy="7344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981" tIns="0" rIns="11798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Atender nuevos  ambientes de aprendizaje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258808" y="2996160"/>
        <a:ext cx="4071111" cy="662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0880C-086A-4930-986D-F7129BF2A9D2}">
      <dsp:nvSpPr>
        <dsp:cNvPr id="0" name=""/>
        <dsp:cNvSpPr/>
      </dsp:nvSpPr>
      <dsp:spPr>
        <a:xfrm>
          <a:off x="1088196" y="397864"/>
          <a:ext cx="4287475" cy="146477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35A61-BC46-41E4-9BC1-E316D72A321C}">
      <dsp:nvSpPr>
        <dsp:cNvPr id="0" name=""/>
        <dsp:cNvSpPr/>
      </dsp:nvSpPr>
      <dsp:spPr>
        <a:xfrm>
          <a:off x="1690127" y="677924"/>
          <a:ext cx="2862673" cy="925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000000"/>
              </a:solidFill>
            </a:rPr>
            <a:t>Consolidación estándares nacionales en  coherencia con los internacionales</a:t>
          </a:r>
          <a:endParaRPr lang="es-CO" sz="1800" kern="1200" dirty="0"/>
        </a:p>
      </dsp:txBody>
      <dsp:txXfrm>
        <a:off x="1690127" y="677924"/>
        <a:ext cx="2862673" cy="925614"/>
      </dsp:txXfrm>
    </dsp:sp>
    <dsp:sp modelId="{34097E41-AA27-4216-9B69-2ABF8DDA8854}">
      <dsp:nvSpPr>
        <dsp:cNvPr id="0" name=""/>
        <dsp:cNvSpPr/>
      </dsp:nvSpPr>
      <dsp:spPr>
        <a:xfrm>
          <a:off x="1168230" y="1863937"/>
          <a:ext cx="3593182" cy="99313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605E4-DD0E-46AC-9380-AD204E00F982}">
      <dsp:nvSpPr>
        <dsp:cNvPr id="0" name=""/>
        <dsp:cNvSpPr/>
      </dsp:nvSpPr>
      <dsp:spPr>
        <a:xfrm>
          <a:off x="1315838" y="2058386"/>
          <a:ext cx="2962596" cy="587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000000"/>
              </a:solidFill>
            </a:rPr>
            <a:t>Coherencia con sistema de evaluación ICFES</a:t>
          </a:r>
          <a:endParaRPr lang="es-CO" sz="1600" kern="1200" dirty="0"/>
        </a:p>
      </dsp:txBody>
      <dsp:txXfrm>
        <a:off x="1315838" y="2058386"/>
        <a:ext cx="2962596" cy="587296"/>
      </dsp:txXfrm>
    </dsp:sp>
    <dsp:sp modelId="{97B33C4A-C344-4407-B389-1DBC809F2B7D}">
      <dsp:nvSpPr>
        <dsp:cNvPr id="0" name=""/>
        <dsp:cNvSpPr/>
      </dsp:nvSpPr>
      <dsp:spPr>
        <a:xfrm>
          <a:off x="1624813" y="2890460"/>
          <a:ext cx="3522299" cy="118054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DD83D-2007-4E3F-A51C-36E5A2817676}">
      <dsp:nvSpPr>
        <dsp:cNvPr id="0" name=""/>
        <dsp:cNvSpPr/>
      </dsp:nvSpPr>
      <dsp:spPr>
        <a:xfrm>
          <a:off x="2353949" y="3205975"/>
          <a:ext cx="2061644" cy="587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000000"/>
              </a:solidFill>
            </a:rPr>
            <a:t>Evaluación de calidad de programas</a:t>
          </a:r>
          <a:endParaRPr lang="es-CO" sz="1600" kern="1200" dirty="0"/>
        </a:p>
      </dsp:txBody>
      <dsp:txXfrm>
        <a:off x="2353949" y="3205975"/>
        <a:ext cx="2061644" cy="587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AC4C6-63EC-8B46-A407-6EFFC46F7B1B}" type="datetimeFigureOut">
              <a:rPr lang="es-ES" smtClean="0"/>
              <a:t>01/10/2014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13436-7A13-CD4A-9B85-B8BDADB6E6A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8134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FB57-CD8E-0145-886D-7BB9D7592188}" type="datetimeFigureOut">
              <a:rPr lang="es-ES" smtClean="0"/>
              <a:t>01/10/2014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218C-726A-424E-B4BD-C47B8C6F240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0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FB57-CD8E-0145-886D-7BB9D7592188}" type="datetimeFigureOut">
              <a:rPr lang="es-ES" smtClean="0"/>
              <a:t>01/10/2014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218C-726A-424E-B4BD-C47B8C6F240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0956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FB57-CD8E-0145-886D-7BB9D7592188}" type="datetimeFigureOut">
              <a:rPr lang="es-ES" smtClean="0"/>
              <a:t>01/10/2014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218C-726A-424E-B4BD-C47B8C6F240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616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FB57-CD8E-0145-886D-7BB9D7592188}" type="datetimeFigureOut">
              <a:rPr lang="es-ES" smtClean="0"/>
              <a:t>01/10/2014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218C-726A-424E-B4BD-C47B8C6F240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98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FB57-CD8E-0145-886D-7BB9D7592188}" type="datetimeFigureOut">
              <a:rPr lang="es-ES" smtClean="0"/>
              <a:t>01/10/2014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218C-726A-424E-B4BD-C47B8C6F240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81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FB57-CD8E-0145-886D-7BB9D7592188}" type="datetimeFigureOut">
              <a:rPr lang="es-ES" smtClean="0"/>
              <a:t>01/10/2014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218C-726A-424E-B4BD-C47B8C6F240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561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FB57-CD8E-0145-886D-7BB9D7592188}" type="datetimeFigureOut">
              <a:rPr lang="es-ES" smtClean="0"/>
              <a:t>01/10/2014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218C-726A-424E-B4BD-C47B8C6F240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180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FB57-CD8E-0145-886D-7BB9D7592188}" type="datetimeFigureOut">
              <a:rPr lang="es-ES" smtClean="0"/>
              <a:t>01/10/2014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218C-726A-424E-B4BD-C47B8C6F240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306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FB57-CD8E-0145-886D-7BB9D7592188}" type="datetimeFigureOut">
              <a:rPr lang="es-ES" smtClean="0"/>
              <a:t>01/10/2014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218C-726A-424E-B4BD-C47B8C6F240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9259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FB57-CD8E-0145-886D-7BB9D7592188}" type="datetimeFigureOut">
              <a:rPr lang="es-ES" smtClean="0"/>
              <a:t>01/10/2014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218C-726A-424E-B4BD-C47B8C6F240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249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FB57-CD8E-0145-886D-7BB9D7592188}" type="datetimeFigureOut">
              <a:rPr lang="es-ES" smtClean="0"/>
              <a:t>01/10/2014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218C-726A-424E-B4BD-C47B8C6F240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139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BFB57-CD8E-0145-886D-7BB9D7592188}" type="datetimeFigureOut">
              <a:rPr lang="es-ES" smtClean="0"/>
              <a:t>01/10/2014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3218C-726A-424E-B4BD-C47B8C6F240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446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685800" y="1611136"/>
            <a:ext cx="8108244" cy="1470025"/>
          </a:xfrm>
          <a:prstGeom prst="rect">
            <a:avLst/>
          </a:prstGeom>
          <a:effectLst>
            <a:outerShdw blurRad="38100" dist="38100" dir="5400000" algn="ctr" rotWithShape="0">
              <a:schemeClr val="tx1"/>
            </a:outerShdw>
          </a:effectLst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 smtClean="0">
                <a:solidFill>
                  <a:schemeClr val="bg1"/>
                </a:solidFill>
              </a:rPr>
              <a:t>Nuevos Lineamientos de Calidad para los programas de formación inicial de educadores</a:t>
            </a:r>
            <a:r>
              <a:rPr lang="es-ES_tradnl" sz="3200" b="1" dirty="0" smtClean="0">
                <a:solidFill>
                  <a:schemeClr val="bg1"/>
                </a:solidFill>
              </a:rPr>
              <a:t/>
            </a:r>
            <a:br>
              <a:rPr lang="es-ES_tradnl" sz="3200" b="1" dirty="0" smtClean="0">
                <a:solidFill>
                  <a:schemeClr val="bg1"/>
                </a:solidFill>
              </a:rPr>
            </a:b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  <a:effectLst>
            <a:outerShdw blurRad="12700" dist="12700" dir="5400000" algn="ctr" rotWithShape="0">
              <a:schemeClr val="bg1">
                <a:alpha val="85000"/>
              </a:schemeClr>
            </a:outerShdw>
          </a:effec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sz="3600" b="1" dirty="0"/>
          </a:p>
          <a:p>
            <a:pPr marL="0" indent="0" algn="ctr">
              <a:buNone/>
            </a:pPr>
            <a:r>
              <a:rPr lang="es-ES" sz="2800" dirty="0" smtClean="0"/>
              <a:t>Bogotá - Mayo 5 de 2014</a:t>
            </a:r>
          </a:p>
          <a:p>
            <a:pPr marL="0" indent="0" algn="ctr">
              <a:buNone/>
            </a:pPr>
            <a:endParaRPr lang="es-ES" sz="36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3187337" y="3762103"/>
            <a:ext cx="2860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/>
              <a:t>SEMINARIO DE GRADO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78472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3 CuadroTexto"/>
          <p:cNvSpPr txBox="1">
            <a:spLocks noChangeArrowheads="1"/>
          </p:cNvSpPr>
          <p:nvPr/>
        </p:nvSpPr>
        <p:spPr bwMode="auto">
          <a:xfrm>
            <a:off x="250825" y="1476906"/>
            <a:ext cx="8713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2800" b="0" dirty="0">
                <a:solidFill>
                  <a:srgbClr val="990033"/>
                </a:solidFill>
              </a:rPr>
              <a:t> </a:t>
            </a:r>
            <a:r>
              <a:rPr lang="es-ES" sz="3600" dirty="0">
                <a:solidFill>
                  <a:srgbClr val="990033"/>
                </a:solidFill>
                <a:latin typeface="Calibri" charset="0"/>
              </a:rPr>
              <a:t>Acreditación de alta calidad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132" y="2269067"/>
            <a:ext cx="8489068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13500000" algn="ctr" rotWithShape="0">
                    <a:srgbClr val="2F4D71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-1" y="454378"/>
            <a:ext cx="6626579" cy="674511"/>
          </a:xfrm>
          <a:prstGeom prst="rect">
            <a:avLst/>
          </a:prstGeom>
          <a:effectLst>
            <a:outerShdw blurRad="38100" dist="38100" dir="5400000" algn="ctr" rotWithShape="0">
              <a:schemeClr val="tx1"/>
            </a:outerShdw>
          </a:effec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¿Por qué los nuevos lineamientos?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700625" y="1280951"/>
            <a:ext cx="2457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>
                <a:solidFill>
                  <a:schemeClr val="accent1"/>
                </a:solidFill>
              </a:rPr>
              <a:t>3.2. SITUACIÓN </a:t>
            </a:r>
            <a:r>
              <a:rPr lang="es-CO" b="1" dirty="0">
                <a:solidFill>
                  <a:schemeClr val="accent1"/>
                </a:solidFill>
              </a:rPr>
              <a:t>ACTUAL</a:t>
            </a:r>
            <a:endParaRPr lang="es-E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-1" y="454378"/>
            <a:ext cx="6626579" cy="674511"/>
          </a:xfrm>
          <a:prstGeom prst="rect">
            <a:avLst/>
          </a:prstGeom>
          <a:effectLst>
            <a:outerShdw blurRad="38100" dist="38100" dir="5400000" algn="ctr" rotWithShape="0">
              <a:schemeClr val="tx1"/>
            </a:outerShdw>
          </a:effec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¿Por qué los nuevos lineamientos?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700625" y="1280951"/>
            <a:ext cx="2457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>
                <a:solidFill>
                  <a:schemeClr val="accent1"/>
                </a:solidFill>
              </a:rPr>
              <a:t>3.2. SITUACIÓN </a:t>
            </a:r>
            <a:r>
              <a:rPr lang="es-CO" b="1" dirty="0">
                <a:solidFill>
                  <a:schemeClr val="accent1"/>
                </a:solidFill>
              </a:rPr>
              <a:t>ACTUAL</a:t>
            </a:r>
            <a:endParaRPr lang="es-ES" sz="1600" dirty="0">
              <a:solidFill>
                <a:schemeClr val="accent1"/>
              </a:solidFill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457200" y="1667844"/>
            <a:ext cx="8686800" cy="43152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tx2"/>
              </a:buClr>
              <a:buSzPct val="120000"/>
              <a:buNone/>
            </a:pPr>
            <a:r>
              <a:rPr lang="es-CO" sz="2400" b="1" dirty="0"/>
              <a:t>EL RETO DE LA CALIDAD DE PROGRAMAS DE EDUCACION ES </a:t>
            </a:r>
            <a:r>
              <a:rPr lang="es-CO" sz="2400" b="1" dirty="0" smtClean="0"/>
              <a:t>ENORME</a:t>
            </a:r>
          </a:p>
          <a:p>
            <a:pPr marL="0" indent="0" algn="ctr">
              <a:buClr>
                <a:schemeClr val="tx2"/>
              </a:buClr>
              <a:buSzPct val="120000"/>
              <a:buNone/>
            </a:pPr>
            <a:endParaRPr lang="es-CO" sz="2800" b="1" dirty="0"/>
          </a:p>
          <a:p>
            <a:pPr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</a:pPr>
            <a:r>
              <a:rPr lang="es-CO" sz="2400" dirty="0"/>
              <a:t>De 781 programas 437 son licenciaturas </a:t>
            </a:r>
            <a:endParaRPr lang="es-CO" sz="2400" dirty="0" smtClean="0"/>
          </a:p>
          <a:p>
            <a:pPr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</a:pPr>
            <a:r>
              <a:rPr lang="es-CO" sz="2400" dirty="0" smtClean="0"/>
              <a:t>De </a:t>
            </a:r>
            <a:r>
              <a:rPr lang="es-CO" sz="2400" dirty="0"/>
              <a:t>las 32 </a:t>
            </a:r>
            <a:r>
              <a:rPr lang="es-CO" sz="2400" dirty="0" smtClean="0"/>
              <a:t>IES acreditadas </a:t>
            </a:r>
            <a:r>
              <a:rPr lang="es-CO" sz="2400" dirty="0"/>
              <a:t>institucionalmente 20 ofrecen programas de </a:t>
            </a:r>
            <a:r>
              <a:rPr lang="es-CO" sz="2400" dirty="0" smtClean="0"/>
              <a:t>educación</a:t>
            </a:r>
          </a:p>
          <a:p>
            <a:pPr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</a:pPr>
            <a:r>
              <a:rPr lang="es-CO" sz="2400" dirty="0" smtClean="0"/>
              <a:t>Estas </a:t>
            </a:r>
            <a:r>
              <a:rPr lang="es-CO" sz="2400" dirty="0"/>
              <a:t>20 instituciones ofrecen 146 programas de licenciatura y de estos </a:t>
            </a:r>
            <a:r>
              <a:rPr lang="es-CO" sz="2400" dirty="0" smtClean="0"/>
              <a:t>sólo </a:t>
            </a:r>
            <a:r>
              <a:rPr lang="es-CO" sz="2400" dirty="0"/>
              <a:t>41 están </a:t>
            </a:r>
            <a:r>
              <a:rPr lang="es-CO" sz="2400" dirty="0" smtClean="0"/>
              <a:t>acreditados</a:t>
            </a:r>
          </a:p>
          <a:p>
            <a:pPr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</a:pPr>
            <a:r>
              <a:rPr lang="es-CO" sz="2400" dirty="0" smtClean="0"/>
              <a:t>De 7 </a:t>
            </a:r>
            <a:r>
              <a:rPr lang="es-CO" sz="2400" dirty="0"/>
              <a:t>doctorados </a:t>
            </a:r>
            <a:r>
              <a:rPr lang="es-CO" sz="2400" dirty="0" smtClean="0"/>
              <a:t>sólo 1 está </a:t>
            </a:r>
            <a:r>
              <a:rPr lang="es-CO" sz="2400" dirty="0"/>
              <a:t>acreditado y </a:t>
            </a:r>
            <a:r>
              <a:rPr lang="es-CO" sz="2400" dirty="0" smtClean="0"/>
              <a:t>de 54 maestrías, una está acreditada</a:t>
            </a:r>
            <a:endParaRPr lang="es-CO" sz="2400" dirty="0"/>
          </a:p>
          <a:p>
            <a:pPr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</a:pPr>
            <a:endParaRPr lang="es-CO" sz="2400" dirty="0" smtClean="0"/>
          </a:p>
          <a:p>
            <a:pPr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</a:pPr>
            <a:endParaRPr lang="es-ES" sz="2600" dirty="0" smtClean="0"/>
          </a:p>
        </p:txBody>
      </p:sp>
    </p:spTree>
    <p:extLst>
      <p:ext uri="{BB962C8B-B14F-4D97-AF65-F5344CB8AC3E}">
        <p14:creationId xmlns:p14="http://schemas.microsoft.com/office/powerpoint/2010/main" val="107491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287876" y="1421271"/>
            <a:ext cx="8856124" cy="81900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2800" b="1" dirty="0" smtClean="0">
                <a:solidFill>
                  <a:schemeClr val="accent1"/>
                </a:solidFill>
              </a:rPr>
              <a:t>3.3. </a:t>
            </a:r>
            <a:r>
              <a:rPr lang="es-ES_tradnl" sz="2000" b="1" dirty="0" smtClean="0"/>
              <a:t>PARA PONERSE A TONO CON LAS NUEVAS TENDENCIAS PEDAGOGICAS Y EL </a:t>
            </a:r>
            <a:r>
              <a:rPr lang="es-ES_tradnl" sz="2000" b="1" u="sng" dirty="0" smtClean="0"/>
              <a:t>CONTEXTO INTERNACIONAL</a:t>
            </a:r>
            <a:endParaRPr lang="es-ES" sz="2800" u="sng" dirty="0" smtClean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-1" y="454378"/>
            <a:ext cx="6626579" cy="674511"/>
          </a:xfrm>
          <a:prstGeom prst="rect">
            <a:avLst/>
          </a:prstGeom>
          <a:effectLst>
            <a:outerShdw blurRad="38100" dist="38100" dir="5400000" algn="ctr" rotWithShape="0">
              <a:schemeClr val="tx1"/>
            </a:outerShdw>
          </a:effec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¿Por qué los nuevos lineamientos?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57200" y="234696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/>
              <a:t>Propósito</a:t>
            </a:r>
            <a:r>
              <a:rPr lang="es-ES" sz="2800" dirty="0" smtClean="0"/>
              <a:t> mundial de elevar las cualidades de la </a:t>
            </a:r>
            <a:r>
              <a:rPr lang="es-ES_tradnl" sz="2800" dirty="0" smtClean="0"/>
              <a:t>formación</a:t>
            </a:r>
            <a:r>
              <a:rPr lang="es-ES" sz="2800" dirty="0" smtClean="0"/>
              <a:t> de maestros: Todos con, mínimo, título de </a:t>
            </a:r>
            <a:r>
              <a:rPr lang="es-ES_tradnl" sz="2800" dirty="0" smtClean="0"/>
              <a:t>maestría</a:t>
            </a:r>
            <a:endParaRPr lang="es-ES" sz="2800" dirty="0" smtClean="0"/>
          </a:p>
          <a:p>
            <a:r>
              <a:rPr lang="es-ES" sz="2800" dirty="0" smtClean="0"/>
              <a:t>En Europa los programas son 3 </a:t>
            </a:r>
            <a:r>
              <a:rPr lang="es-ES" sz="2800" dirty="0" smtClean="0">
                <a:solidFill>
                  <a:schemeClr val="accent2"/>
                </a:solidFill>
              </a:rPr>
              <a:t>+</a:t>
            </a:r>
            <a:r>
              <a:rPr lang="es-ES" sz="2800" dirty="0" smtClean="0"/>
              <a:t>2 (Bolonia):</a:t>
            </a:r>
          </a:p>
          <a:p>
            <a:pPr marL="0" indent="0">
              <a:buNone/>
            </a:pPr>
            <a:endParaRPr lang="es-ES" sz="2800" dirty="0" smtClean="0"/>
          </a:p>
          <a:p>
            <a:pPr marL="0" indent="0" algn="ctr">
              <a:buNone/>
            </a:pPr>
            <a:r>
              <a:rPr lang="es-ES" sz="2400" dirty="0" smtClean="0"/>
              <a:t>3 pregrado, pegado obligatoriamente al </a:t>
            </a:r>
            <a:r>
              <a:rPr lang="es-ES" sz="2400" dirty="0" err="1" smtClean="0"/>
              <a:t>co</a:t>
            </a:r>
            <a:r>
              <a:rPr lang="es-ES" sz="2400" dirty="0" smtClean="0"/>
              <a:t>-terminal de la </a:t>
            </a:r>
            <a:r>
              <a:rPr lang="es-ES_tradnl" sz="2400" dirty="0" smtClean="0"/>
              <a:t>maestría</a:t>
            </a:r>
            <a:endParaRPr lang="es-ES" sz="2400" dirty="0"/>
          </a:p>
          <a:p>
            <a:pPr marL="0" indent="0" algn="ctr">
              <a:buNone/>
            </a:pPr>
            <a:r>
              <a:rPr lang="es-ES" sz="2800" dirty="0" smtClean="0">
                <a:solidFill>
                  <a:schemeClr val="accent2"/>
                </a:solidFill>
              </a:rPr>
              <a:t>+</a:t>
            </a:r>
            <a:endParaRPr lang="es-ES" sz="24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s-ES" sz="2400" dirty="0" smtClean="0"/>
              <a:t>2 de posgrado para la </a:t>
            </a:r>
            <a:r>
              <a:rPr lang="es-ES_tradnl" sz="2400" dirty="0" smtClean="0"/>
              <a:t>obtención</a:t>
            </a:r>
            <a:r>
              <a:rPr lang="es-ES" sz="2400" dirty="0" smtClean="0"/>
              <a:t> de la </a:t>
            </a:r>
            <a:r>
              <a:rPr lang="es-ES_tradnl" sz="2400" dirty="0" smtClean="0"/>
              <a:t>maestría</a:t>
            </a:r>
            <a:endParaRPr lang="es-ES" sz="2400" dirty="0" smtClean="0"/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60283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381000" y="1828800"/>
            <a:ext cx="839724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 smtClean="0"/>
              <a:t>Consenso en la necesidad de una gran fortaleza disciplinar y su </a:t>
            </a:r>
            <a:r>
              <a:rPr lang="cs-CZ" sz="2800" dirty="0" smtClean="0"/>
              <a:t>didáctica</a:t>
            </a:r>
            <a:endParaRPr lang="es-ES" sz="2800" dirty="0" smtClean="0"/>
          </a:p>
          <a:p>
            <a:r>
              <a:rPr lang="es-ES" sz="2800" dirty="0" smtClean="0"/>
              <a:t>Fomentar </a:t>
            </a:r>
            <a:r>
              <a:rPr lang="es-ES_tradnl" sz="2800" dirty="0" smtClean="0"/>
              <a:t>investigación</a:t>
            </a:r>
            <a:r>
              <a:rPr lang="es-ES" sz="2800" dirty="0" smtClean="0"/>
              <a:t> sobre la práctica y su mejoramiento</a:t>
            </a:r>
          </a:p>
          <a:p>
            <a:r>
              <a:rPr lang="es-ES" sz="2800" dirty="0"/>
              <a:t>Consenso en la importancia de las prácticas como eje central de la </a:t>
            </a:r>
            <a:r>
              <a:rPr lang="es-ES_tradnl" sz="2800" dirty="0"/>
              <a:t>formación</a:t>
            </a:r>
            <a:endParaRPr lang="es-ES" sz="2800" dirty="0"/>
          </a:p>
          <a:p>
            <a:r>
              <a:rPr lang="es-ES" sz="2800" dirty="0" smtClean="0"/>
              <a:t>En </a:t>
            </a:r>
            <a:r>
              <a:rPr lang="es-ES" sz="2800" dirty="0"/>
              <a:t>Finlandia, en Europa y </a:t>
            </a:r>
            <a:r>
              <a:rPr lang="pt-BR" sz="2800" dirty="0"/>
              <a:t>países</a:t>
            </a:r>
            <a:r>
              <a:rPr lang="es-ES" sz="2800" dirty="0"/>
              <a:t> </a:t>
            </a:r>
            <a:r>
              <a:rPr lang="pt-BR" sz="2800" dirty="0"/>
              <a:t>asiáticos,</a:t>
            </a:r>
            <a:r>
              <a:rPr lang="es-ES" sz="2800" dirty="0"/>
              <a:t> la </a:t>
            </a:r>
            <a:r>
              <a:rPr lang="es-ES_tradnl" sz="2800" dirty="0"/>
              <a:t>educación</a:t>
            </a:r>
            <a:r>
              <a:rPr lang="es-ES" sz="2800" dirty="0"/>
              <a:t> a distancia se utiliza para </a:t>
            </a:r>
            <a:r>
              <a:rPr lang="es-ES_tradnl" sz="2800" dirty="0"/>
              <a:t>capacitación</a:t>
            </a:r>
            <a:r>
              <a:rPr lang="es-ES" sz="2800" dirty="0"/>
              <a:t> en servicio (no conducente a título) fundamentalmente no para programas de </a:t>
            </a:r>
            <a:r>
              <a:rPr lang="es-ES_tradnl" sz="2800" dirty="0"/>
              <a:t>formación</a:t>
            </a:r>
            <a:r>
              <a:rPr lang="es-ES" sz="2800" dirty="0"/>
              <a:t> inicial</a:t>
            </a:r>
            <a:r>
              <a:rPr lang="es-ES" sz="2800" dirty="0" smtClean="0"/>
              <a:t>.</a:t>
            </a:r>
            <a:endParaRPr lang="es-ES" sz="2800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-1" y="454378"/>
            <a:ext cx="6626579" cy="674511"/>
          </a:xfrm>
          <a:prstGeom prst="rect">
            <a:avLst/>
          </a:prstGeom>
          <a:effectLst>
            <a:outerShdw blurRad="38100" dist="38100" dir="5400000" algn="ctr" rotWithShape="0">
              <a:schemeClr val="tx1"/>
            </a:outerShdw>
          </a:effec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¿Por qué los nuevos lineamientos?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864503" y="1372391"/>
            <a:ext cx="3275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>
                <a:solidFill>
                  <a:schemeClr val="accent1"/>
                </a:solidFill>
              </a:rPr>
              <a:t>3.3. CONTEXTO INTERNACIONAL</a:t>
            </a:r>
            <a:endParaRPr lang="es-E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-1" y="454378"/>
            <a:ext cx="6626579" cy="674511"/>
          </a:xfrm>
          <a:prstGeom prst="rect">
            <a:avLst/>
          </a:prstGeom>
          <a:effectLst>
            <a:outerShdw blurRad="38100" dist="38100" dir="5400000" algn="ctr" rotWithShape="0">
              <a:schemeClr val="tx1"/>
            </a:outerShdw>
          </a:effec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El maestro del Siglo XXI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57200" y="1606884"/>
            <a:ext cx="8686800" cy="43152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600" dirty="0" smtClean="0"/>
              <a:t>Es un maestro líder</a:t>
            </a:r>
          </a:p>
          <a:p>
            <a:pPr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</a:pPr>
            <a:r>
              <a:rPr lang="es-CO" sz="2600" dirty="0" smtClean="0"/>
              <a:t>Capaz </a:t>
            </a:r>
            <a:r>
              <a:rPr lang="es-CO" sz="2600" dirty="0"/>
              <a:t>de formar personas libres y responsables que conviven en </a:t>
            </a:r>
            <a:r>
              <a:rPr lang="es-CO" sz="2600" dirty="0" smtClean="0"/>
              <a:t>paz</a:t>
            </a:r>
          </a:p>
          <a:p>
            <a:pPr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</a:pPr>
            <a:r>
              <a:rPr lang="es-CO" sz="2600" dirty="0" smtClean="0"/>
              <a:t>Promueve </a:t>
            </a:r>
            <a:r>
              <a:rPr lang="es-CO" sz="2600" dirty="0"/>
              <a:t>en sus estudiantes el APRENDIZAJE </a:t>
            </a:r>
            <a:r>
              <a:rPr lang="es-CO" sz="2600" dirty="0" smtClean="0"/>
              <a:t>AUTONOMO</a:t>
            </a:r>
          </a:p>
          <a:p>
            <a:pPr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</a:pPr>
            <a:r>
              <a:rPr lang="es-CO" sz="2600" dirty="0" smtClean="0"/>
              <a:t>Enseña </a:t>
            </a:r>
            <a:r>
              <a:rPr lang="es-CO" sz="2600" dirty="0"/>
              <a:t>a pensar y a formar </a:t>
            </a:r>
            <a:r>
              <a:rPr lang="es-CO" sz="2600" dirty="0" smtClean="0"/>
              <a:t>criterio</a:t>
            </a:r>
          </a:p>
          <a:p>
            <a:pPr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</a:pPr>
            <a:r>
              <a:rPr lang="es-CO" sz="2600" dirty="0"/>
              <a:t>Usa estrategias Pedagógicas </a:t>
            </a:r>
            <a:r>
              <a:rPr lang="es-CO" sz="2600" dirty="0" smtClean="0"/>
              <a:t>efectivas</a:t>
            </a:r>
          </a:p>
          <a:p>
            <a:pPr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</a:pPr>
            <a:r>
              <a:rPr lang="es-CO" sz="2600" dirty="0" smtClean="0"/>
              <a:t>Enseña </a:t>
            </a:r>
            <a:r>
              <a:rPr lang="es-CO" sz="2600" dirty="0"/>
              <a:t>en </a:t>
            </a:r>
            <a:r>
              <a:rPr lang="es-CO" sz="2600" dirty="0" smtClean="0"/>
              <a:t>contexto</a:t>
            </a:r>
          </a:p>
          <a:p>
            <a:pPr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</a:pPr>
            <a:r>
              <a:rPr lang="es-CO" sz="2600" dirty="0" smtClean="0"/>
              <a:t>Investiga</a:t>
            </a:r>
            <a:r>
              <a:rPr lang="es-CO" sz="2600" dirty="0"/>
              <a:t>, innova, usa las </a:t>
            </a:r>
            <a:r>
              <a:rPr lang="es-CO" sz="2600" dirty="0" smtClean="0"/>
              <a:t>TICS</a:t>
            </a:r>
          </a:p>
          <a:p>
            <a:pPr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</a:pPr>
            <a:r>
              <a:rPr lang="es-CO" sz="2600" dirty="0" smtClean="0"/>
              <a:t>Está </a:t>
            </a:r>
            <a:r>
              <a:rPr lang="es-CO" sz="2600" dirty="0"/>
              <a:t>conectado con el </a:t>
            </a:r>
            <a:r>
              <a:rPr lang="es-CO" sz="2600" dirty="0" smtClean="0"/>
              <a:t>mundo</a:t>
            </a:r>
          </a:p>
          <a:p>
            <a:pPr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</a:pPr>
            <a:r>
              <a:rPr lang="es-CO" sz="2600" dirty="0" smtClean="0"/>
              <a:t>Y </a:t>
            </a:r>
            <a:r>
              <a:rPr lang="es-CO" sz="2600" dirty="0"/>
              <a:t>es miembro activo de una comunidad de aprendizaje</a:t>
            </a:r>
            <a:endParaRPr lang="es-ES" sz="2600" dirty="0"/>
          </a:p>
          <a:p>
            <a:pPr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</a:pPr>
            <a:endParaRPr lang="es-ES" sz="2600" dirty="0" smtClean="0"/>
          </a:p>
        </p:txBody>
      </p:sp>
    </p:spTree>
    <p:extLst>
      <p:ext uri="{BB962C8B-B14F-4D97-AF65-F5344CB8AC3E}">
        <p14:creationId xmlns:p14="http://schemas.microsoft.com/office/powerpoint/2010/main" val="274850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57200" y="2913415"/>
            <a:ext cx="7907867" cy="21778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solidFill>
                  <a:schemeClr val="accent2"/>
                </a:solidFill>
              </a:rPr>
              <a:t>Estos lineamientos son </a:t>
            </a:r>
          </a:p>
          <a:p>
            <a:r>
              <a:rPr lang="es-ES" b="1" u="sng" dirty="0" smtClean="0">
                <a:solidFill>
                  <a:schemeClr val="accent2"/>
                </a:solidFill>
              </a:rPr>
              <a:t>de Maestros para Maestros</a:t>
            </a:r>
            <a:endParaRPr lang="es-ES" b="1" u="sng" dirty="0">
              <a:solidFill>
                <a:schemeClr val="accent2"/>
              </a:solidFill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77" y="4538133"/>
            <a:ext cx="3330221" cy="196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49" y="4538133"/>
            <a:ext cx="2847975" cy="196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4538133"/>
            <a:ext cx="3038475" cy="196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1" y="1195387"/>
            <a:ext cx="3262488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https://encrypted-tbn2.gstatic.com/images?q=tbn:ANd9GcRo8fGY3B2UuQ85oz2b33q0QjLI416NIUAyz0Or5zqIfJfjnn4A9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89214"/>
            <a:ext cx="3307643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3" name="Picture 9" descr="https://encrypted-tbn3.gstatic.com/images?q=tbn:ANd9GcTSZ1Wul_NeB5S1XSXbW_IX73zqVYICcalkYOracbGU-mzCXzp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189213"/>
            <a:ext cx="3038475" cy="18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ítulo 2"/>
          <p:cNvSpPr txBox="1">
            <a:spLocks/>
          </p:cNvSpPr>
          <p:nvPr/>
        </p:nvSpPr>
        <p:spPr>
          <a:xfrm>
            <a:off x="-1" y="454378"/>
            <a:ext cx="6626579" cy="674511"/>
          </a:xfrm>
          <a:prstGeom prst="rect">
            <a:avLst/>
          </a:prstGeom>
          <a:effectLst>
            <a:outerShdw blurRad="38100" dist="38100" dir="5400000" algn="ctr" rotWithShape="0">
              <a:schemeClr val="tx1"/>
            </a:outerShdw>
          </a:effec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El maestro del Siglo XXI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777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457200" y="1859280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dirty="0" smtClean="0"/>
              <a:t>“L</a:t>
            </a:r>
            <a:r>
              <a:rPr lang="es-ES_tradnl" dirty="0" smtClean="0"/>
              <a:t>a investigación ha demostrado que</a:t>
            </a:r>
            <a:r>
              <a:rPr lang="es-ES" dirty="0" smtClean="0"/>
              <a:t> las reformas educativas que mayor éxito han tenido son aquellas que han sido impulsadas por actores internos del sistema no solamente por agencias o agentes externos y han </a:t>
            </a:r>
            <a:r>
              <a:rPr lang="es-ES" i="1" u="sng" dirty="0" smtClean="0"/>
              <a:t>involucrado la </a:t>
            </a:r>
            <a:r>
              <a:rPr lang="es-ES_tradnl" i="1" u="sng" dirty="0" smtClean="0"/>
              <a:t>participación</a:t>
            </a:r>
            <a:r>
              <a:rPr lang="es-ES" i="1" u="sng" dirty="0" smtClean="0"/>
              <a:t> de los maestros en el proceso de </a:t>
            </a:r>
            <a:r>
              <a:rPr lang="es-ES_tradnl" i="1" u="sng" dirty="0" smtClean="0"/>
              <a:t>planificación</a:t>
            </a:r>
            <a:r>
              <a:rPr lang="es-ES" i="1" u="sng" dirty="0" smtClean="0"/>
              <a:t> e </a:t>
            </a:r>
            <a:r>
              <a:rPr lang="es-ES_tradnl" i="1" u="sng" dirty="0" smtClean="0"/>
              <a:t>implementación</a:t>
            </a:r>
            <a:r>
              <a:rPr lang="es-ES" dirty="0" smtClean="0"/>
              <a:t>”</a:t>
            </a:r>
          </a:p>
          <a:p>
            <a:pPr marL="0" indent="0">
              <a:buFont typeface="Arial"/>
              <a:buNone/>
            </a:pPr>
            <a:endParaRPr lang="es-ES" dirty="0" smtClean="0"/>
          </a:p>
          <a:p>
            <a:pPr marL="0" indent="0">
              <a:buFont typeface="Arial"/>
              <a:buNone/>
            </a:pPr>
            <a:r>
              <a:rPr lang="es-ES" sz="1700" dirty="0" smtClean="0"/>
              <a:t>Aportes oficina de Unesco sobre la </a:t>
            </a:r>
            <a:r>
              <a:rPr lang="es-ES_tradnl" sz="1700" dirty="0" smtClean="0"/>
              <a:t>formación</a:t>
            </a:r>
            <a:r>
              <a:rPr lang="es-ES" sz="1700" dirty="0" smtClean="0"/>
              <a:t> de docentes: </a:t>
            </a:r>
            <a:r>
              <a:rPr lang="es-ES" sz="1700" dirty="0" err="1" smtClean="0"/>
              <a:t>Errol</a:t>
            </a:r>
            <a:r>
              <a:rPr lang="es-ES" sz="1700" dirty="0" smtClean="0"/>
              <a:t> Miller, Beatrice Avalos, Eleonora Villegas-</a:t>
            </a:r>
            <a:r>
              <a:rPr lang="es-ES" sz="1700" dirty="0" err="1" smtClean="0"/>
              <a:t>Reimers</a:t>
            </a:r>
            <a:r>
              <a:rPr lang="es-ES" sz="1700" dirty="0" smtClean="0"/>
              <a:t>, Teresa </a:t>
            </a:r>
            <a:r>
              <a:rPr lang="es-ES" sz="1700" dirty="0" err="1" smtClean="0"/>
              <a:t>Mauri</a:t>
            </a:r>
            <a:r>
              <a:rPr lang="es-ES" sz="1700" dirty="0" smtClean="0"/>
              <a:t> majos; Georges </a:t>
            </a:r>
            <a:r>
              <a:rPr lang="es-ES" sz="1700" dirty="0" err="1" smtClean="0"/>
              <a:t>Soussan</a:t>
            </a:r>
            <a:r>
              <a:rPr lang="es-ES" sz="1700" dirty="0" smtClean="0"/>
              <a:t>, Bob Moon, </a:t>
            </a:r>
            <a:r>
              <a:rPr lang="es-ES" sz="1700" dirty="0" err="1" smtClean="0"/>
              <a:t>Drori</a:t>
            </a:r>
            <a:r>
              <a:rPr lang="es-ES" sz="1700" dirty="0" smtClean="0"/>
              <a:t> </a:t>
            </a:r>
            <a:r>
              <a:rPr lang="es-ES" sz="1700" dirty="0" err="1" smtClean="0"/>
              <a:t>Graniel</a:t>
            </a:r>
            <a:r>
              <a:rPr lang="es-ES" sz="1700" dirty="0" smtClean="0"/>
              <a:t>, Ana Luisa Machado</a:t>
            </a:r>
            <a:endParaRPr lang="es-ES" sz="1700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-1" y="454378"/>
            <a:ext cx="6626579" cy="674511"/>
          </a:xfrm>
          <a:prstGeom prst="rect">
            <a:avLst/>
          </a:prstGeom>
          <a:effectLst>
            <a:outerShdw blurRad="38100" dist="38100" dir="5400000" algn="ctr" rotWithShape="0">
              <a:schemeClr val="tx1"/>
            </a:outerShdw>
          </a:effec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El maestro del Siglo XXI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301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457200" y="188242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 smtClean="0"/>
              <a:t>Facultades de </a:t>
            </a:r>
            <a:r>
              <a:rPr lang="es-ES_tradnl" sz="2800" dirty="0" smtClean="0"/>
              <a:t>Educación</a:t>
            </a:r>
          </a:p>
          <a:p>
            <a:r>
              <a:rPr lang="es-ES" sz="2800" dirty="0" smtClean="0"/>
              <a:t>ASCOFADE</a:t>
            </a:r>
          </a:p>
          <a:p>
            <a:r>
              <a:rPr lang="es-ES" sz="2800" dirty="0" smtClean="0"/>
              <a:t>Escuelas Normales</a:t>
            </a:r>
          </a:p>
          <a:p>
            <a:r>
              <a:rPr lang="es-ES" sz="2800" dirty="0" smtClean="0"/>
              <a:t>ASONEN</a:t>
            </a:r>
          </a:p>
          <a:p>
            <a:r>
              <a:rPr lang="es-ES" sz="2800" dirty="0" smtClean="0"/>
              <a:t>CONACES</a:t>
            </a:r>
          </a:p>
          <a:p>
            <a:r>
              <a:rPr lang="es-ES" sz="2800" dirty="0" smtClean="0"/>
              <a:t>CNA</a:t>
            </a:r>
          </a:p>
          <a:p>
            <a:r>
              <a:rPr lang="es-ES" sz="2800" dirty="0" smtClean="0"/>
              <a:t>ICFES</a:t>
            </a:r>
          </a:p>
          <a:p>
            <a:r>
              <a:rPr lang="es-ES" sz="2800" dirty="0" smtClean="0"/>
              <a:t>MEN</a:t>
            </a:r>
            <a:endParaRPr lang="es-ES" sz="2800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-1" y="195298"/>
            <a:ext cx="6626579" cy="674511"/>
          </a:xfrm>
          <a:prstGeom prst="rect">
            <a:avLst/>
          </a:prstGeom>
          <a:effectLst>
            <a:outerShdw blurRad="38100" dist="38100" dir="5400000" algn="ctr" rotWithShape="0">
              <a:schemeClr val="tx1"/>
            </a:outerShdw>
          </a:effec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¿Quiénes trabajaron 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el documento?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926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491067" y="2254957"/>
            <a:ext cx="8229600" cy="294922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dirty="0" smtClean="0">
                <a:solidFill>
                  <a:schemeClr val="tx2"/>
                </a:solidFill>
              </a:rPr>
              <a:t>Las facultades de educación fueron pioneras en la acreditación y son ahora pioneras para recuperar el sentido del Registro Calificado como paso previo a la acreditación y llevar el sistema de educación colombiano a través de la acreditación a niveles de excelencia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5239" y="210538"/>
            <a:ext cx="6626579" cy="674511"/>
          </a:xfrm>
          <a:prstGeom prst="rect">
            <a:avLst/>
          </a:prstGeom>
          <a:effectLst>
            <a:outerShdw blurRad="38100" dist="38100" dir="5400000" algn="ctr" rotWithShape="0">
              <a:schemeClr val="tx1"/>
            </a:outerShdw>
          </a:effec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Los nuevos lineamientos 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las licenciaturas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670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457200" y="2285437"/>
            <a:ext cx="8229600" cy="29492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600" dirty="0" smtClean="0">
                <a:solidFill>
                  <a:schemeClr val="tx2"/>
                </a:solidFill>
              </a:rPr>
              <a:t>Los 15 factores de calidad para el registro calificado de programas académicos</a:t>
            </a:r>
          </a:p>
          <a:p>
            <a:pPr marL="0" indent="0" algn="ctr">
              <a:buNone/>
            </a:pPr>
            <a:r>
              <a:rPr lang="es-ES" sz="3600" dirty="0" smtClean="0">
                <a:solidFill>
                  <a:schemeClr val="tx2"/>
                </a:solidFill>
              </a:rPr>
              <a:t>(Decreto 1295 de 2010)</a:t>
            </a:r>
            <a:endParaRPr lang="es-ES" sz="3600" dirty="0">
              <a:solidFill>
                <a:schemeClr val="tx2"/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5239" y="210538"/>
            <a:ext cx="6626579" cy="674511"/>
          </a:xfrm>
          <a:prstGeom prst="rect">
            <a:avLst/>
          </a:prstGeom>
          <a:effectLst>
            <a:outerShdw blurRad="38100" dist="38100" dir="5400000" algn="ctr" rotWithShape="0">
              <a:schemeClr val="tx1"/>
            </a:outerShdw>
          </a:effec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Los nuevos lineamientos 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las licenciaturas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728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400756" y="1729140"/>
            <a:ext cx="8229600" cy="148166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ES_tradnl" b="1" dirty="0" smtClean="0"/>
              <a:t>Nos enfrentamos a aulas del siglo XIX, con docentes del siglo XX y estudiantes del siglo XXI </a:t>
            </a:r>
            <a:endParaRPr lang="es-ES" b="1" dirty="0"/>
          </a:p>
        </p:txBody>
      </p:sp>
      <p:pic>
        <p:nvPicPr>
          <p:cNvPr id="3077" name="Picture 5" descr="https://encrypted-tbn0.gstatic.com/images?q=tbn:ANd9GcQQCbwdQnowgRidZyr8F3_FeFJ-zSDp_pGglGhbHYQ0gN6Jub_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821" y="3210807"/>
            <a:ext cx="2909891" cy="307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712" y="3228623"/>
            <a:ext cx="2714625" cy="30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60" y="3210807"/>
            <a:ext cx="3192461" cy="30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-1" y="454378"/>
            <a:ext cx="6626579" cy="674511"/>
          </a:xfrm>
          <a:prstGeom prst="rect">
            <a:avLst/>
          </a:prstGeom>
          <a:effectLst>
            <a:outerShdw blurRad="38100" dist="38100" dir="5400000" algn="ctr" rotWithShape="0">
              <a:schemeClr val="tx1"/>
            </a:outerShdw>
          </a:effec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Un por qué?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810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>
            <a:off x="-36512" y="2925104"/>
            <a:ext cx="2340000" cy="1440000"/>
            <a:chOff x="1116" y="1225355"/>
            <a:chExt cx="2176611" cy="2807088"/>
          </a:xfrm>
          <a:solidFill>
            <a:schemeClr val="accent1">
              <a:lumMod val="75000"/>
            </a:schemeClr>
          </a:solidFill>
        </p:grpSpPr>
        <p:sp>
          <p:nvSpPr>
            <p:cNvPr id="5" name="4 Elipse"/>
            <p:cNvSpPr/>
            <p:nvPr/>
          </p:nvSpPr>
          <p:spPr>
            <a:xfrm>
              <a:off x="1116" y="1225355"/>
              <a:ext cx="2176611" cy="2807088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7" name="Elipse 4"/>
            <p:cNvSpPr/>
            <p:nvPr/>
          </p:nvSpPr>
          <p:spPr>
            <a:xfrm>
              <a:off x="319874" y="1636443"/>
              <a:ext cx="1539095" cy="19849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19786" tIns="20320" rIns="119786" bIns="20320" numCol="1" spcCol="1270" anchor="ctr" anchorCtr="1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kern="1200" dirty="0" smtClean="0">
                  <a:solidFill>
                    <a:schemeClr val="bg1"/>
                  </a:solidFill>
                  <a:latin typeface="Calibri"/>
                  <a:ea typeface="+mn-ea"/>
                  <a:cs typeface="+mn-cs"/>
                </a:rPr>
                <a:t>Denominación</a:t>
              </a:r>
              <a:endParaRPr lang="es-ES" b="1" kern="1200" dirty="0">
                <a:solidFill>
                  <a:schemeClr val="bg1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1295896" y="1700808"/>
            <a:ext cx="2340000" cy="1440000"/>
            <a:chOff x="2678" y="895702"/>
            <a:chExt cx="2687835" cy="3466394"/>
          </a:xfrm>
          <a:solidFill>
            <a:schemeClr val="accent1">
              <a:lumMod val="75000"/>
            </a:schemeClr>
          </a:solidFill>
        </p:grpSpPr>
        <p:sp>
          <p:nvSpPr>
            <p:cNvPr id="9" name="8 Elipse"/>
            <p:cNvSpPr/>
            <p:nvPr/>
          </p:nvSpPr>
          <p:spPr>
            <a:xfrm>
              <a:off x="2678" y="895702"/>
              <a:ext cx="2687835" cy="3466394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10" name="Elipse 4"/>
            <p:cNvSpPr/>
            <p:nvPr/>
          </p:nvSpPr>
          <p:spPr>
            <a:xfrm>
              <a:off x="396303" y="1403343"/>
              <a:ext cx="1900585" cy="24511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47921" tIns="20320" rIns="147921" bIns="20320" numCol="1" spcCol="1270" anchor="ctr" anchorCtr="1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kern="1200" dirty="0" smtClean="0">
                  <a:solidFill>
                    <a:schemeClr val="bg1"/>
                  </a:solidFill>
                  <a:latin typeface="Calibri"/>
                  <a:ea typeface="+mn-ea"/>
                  <a:cs typeface="+mn-cs"/>
                </a:rPr>
                <a:t>Justificación</a:t>
              </a:r>
              <a:endParaRPr lang="es-ES" b="1" kern="1200" dirty="0">
                <a:solidFill>
                  <a:schemeClr val="bg1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3456136" y="908720"/>
            <a:ext cx="2340000" cy="1440000"/>
            <a:chOff x="4018" y="363075"/>
            <a:chExt cx="3513832" cy="4531648"/>
          </a:xfrm>
          <a:solidFill>
            <a:schemeClr val="accent1">
              <a:lumMod val="75000"/>
            </a:schemeClr>
          </a:solidFill>
        </p:grpSpPr>
        <p:sp>
          <p:nvSpPr>
            <p:cNvPr id="12" name="11 Elipse"/>
            <p:cNvSpPr/>
            <p:nvPr/>
          </p:nvSpPr>
          <p:spPr>
            <a:xfrm>
              <a:off x="4018" y="363075"/>
              <a:ext cx="3513832" cy="4531648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13" name="Elipse 4"/>
            <p:cNvSpPr/>
            <p:nvPr/>
          </p:nvSpPr>
          <p:spPr>
            <a:xfrm>
              <a:off x="518607" y="1026719"/>
              <a:ext cx="2484654" cy="32043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3378" tIns="20320" rIns="193378" bIns="20320" numCol="1" spcCol="1270" anchor="ctr" anchorCtr="1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kern="1200" dirty="0" smtClean="0">
                  <a:solidFill>
                    <a:schemeClr val="bg1"/>
                  </a:solidFill>
                  <a:latin typeface="Calibri"/>
                  <a:ea typeface="+mn-ea"/>
                  <a:cs typeface="+mn-cs"/>
                </a:rPr>
                <a:t>Contenidos curriculares</a:t>
              </a:r>
              <a:endParaRPr lang="es-ES" b="1" kern="1200" dirty="0">
                <a:solidFill>
                  <a:schemeClr val="bg1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5453451" y="1628960"/>
            <a:ext cx="2430917" cy="1440000"/>
            <a:chOff x="903237" y="313"/>
            <a:chExt cx="4076402" cy="5257173"/>
          </a:xfrm>
          <a:solidFill>
            <a:schemeClr val="accent1">
              <a:lumMod val="75000"/>
            </a:schemeClr>
          </a:solidFill>
        </p:grpSpPr>
        <p:sp>
          <p:nvSpPr>
            <p:cNvPr id="15" name="14 Elipse"/>
            <p:cNvSpPr/>
            <p:nvPr/>
          </p:nvSpPr>
          <p:spPr>
            <a:xfrm>
              <a:off x="903237" y="313"/>
              <a:ext cx="4076402" cy="5257173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16" name="Elipse 4"/>
            <p:cNvSpPr/>
            <p:nvPr/>
          </p:nvSpPr>
          <p:spPr>
            <a:xfrm>
              <a:off x="1548640" y="770208"/>
              <a:ext cx="2785594" cy="37173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4338" tIns="20320" rIns="224338" bIns="20320" numCol="1" spcCol="1270" anchor="ctr" anchorCtr="1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solidFill>
                    <a:schemeClr val="bg1"/>
                  </a:solidFill>
                  <a:latin typeface="Calibri"/>
                  <a:ea typeface="+mn-ea"/>
                  <a:cs typeface="+mn-cs"/>
                </a:rPr>
                <a:t>Organización </a:t>
              </a:r>
              <a:r>
                <a:rPr lang="es-ES" b="1" kern="1200" dirty="0" smtClean="0">
                  <a:solidFill>
                    <a:schemeClr val="bg1"/>
                  </a:solidFill>
                  <a:latin typeface="Calibri"/>
                  <a:ea typeface="+mn-ea"/>
                  <a:cs typeface="+mn-cs"/>
                </a:rPr>
                <a:t>de las actividades académicas</a:t>
              </a:r>
              <a:endParaRPr lang="es-ES" b="1" kern="1200" dirty="0">
                <a:solidFill>
                  <a:schemeClr val="bg1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6912520" y="2781088"/>
            <a:ext cx="2340000" cy="1440000"/>
            <a:chOff x="2533798" y="313"/>
            <a:chExt cx="4076402" cy="5257173"/>
          </a:xfrm>
          <a:solidFill>
            <a:schemeClr val="accent1">
              <a:lumMod val="75000"/>
            </a:schemeClr>
          </a:solidFill>
        </p:grpSpPr>
        <p:sp>
          <p:nvSpPr>
            <p:cNvPr id="18" name="17 Elipse"/>
            <p:cNvSpPr/>
            <p:nvPr/>
          </p:nvSpPr>
          <p:spPr>
            <a:xfrm>
              <a:off x="2533798" y="313"/>
              <a:ext cx="4076402" cy="5257173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19" name="Elipse 4"/>
            <p:cNvSpPr/>
            <p:nvPr/>
          </p:nvSpPr>
          <p:spPr>
            <a:xfrm>
              <a:off x="3130775" y="770208"/>
              <a:ext cx="2882450" cy="37173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4338" tIns="20320" rIns="224338" bIns="20320" numCol="1" spcCol="1270" anchor="ctr" anchorCtr="1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solidFill>
                    <a:schemeClr val="bg1"/>
                  </a:solidFill>
                  <a:latin typeface="Calibri"/>
                  <a:ea typeface="+mn-ea"/>
                  <a:cs typeface="+mn-cs"/>
                </a:rPr>
                <a:t>Investigación</a:t>
              </a:r>
              <a:endParaRPr lang="es-ES" sz="1600" b="1" kern="1200" dirty="0">
                <a:solidFill>
                  <a:schemeClr val="bg1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6912520" y="4221248"/>
            <a:ext cx="2340000" cy="1440000"/>
            <a:chOff x="2404" y="568279"/>
            <a:chExt cx="2412971" cy="3111912"/>
          </a:xfrm>
          <a:solidFill>
            <a:schemeClr val="accent1">
              <a:lumMod val="75000"/>
            </a:schemeClr>
          </a:solidFill>
        </p:grpSpPr>
        <p:sp>
          <p:nvSpPr>
            <p:cNvPr id="21" name="20 Elipse"/>
            <p:cNvSpPr/>
            <p:nvPr/>
          </p:nvSpPr>
          <p:spPr>
            <a:xfrm>
              <a:off x="2404" y="568279"/>
              <a:ext cx="2412971" cy="311191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22" name="Elipse 4"/>
            <p:cNvSpPr/>
            <p:nvPr/>
          </p:nvSpPr>
          <p:spPr>
            <a:xfrm>
              <a:off x="355776" y="1024008"/>
              <a:ext cx="1706227" cy="22004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2794" tIns="22860" rIns="132794" bIns="22860" numCol="1" spcCol="1270" anchor="ctr" anchorCtr="1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kern="1200" dirty="0" smtClean="0">
                  <a:solidFill>
                    <a:schemeClr val="bg1"/>
                  </a:solidFill>
                  <a:latin typeface="Calibri"/>
                  <a:ea typeface="+mn-ea"/>
                  <a:cs typeface="+mn-cs"/>
                </a:rPr>
                <a:t>Relación con el sector externo</a:t>
              </a:r>
              <a:endParaRPr lang="es-ES" b="1" kern="1200" dirty="0">
                <a:solidFill>
                  <a:schemeClr val="bg1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4752280" y="4797152"/>
            <a:ext cx="2340000" cy="1440000"/>
            <a:chOff x="3607" y="90120"/>
            <a:chExt cx="3154498" cy="4068231"/>
          </a:xfrm>
          <a:solidFill>
            <a:schemeClr val="accent1">
              <a:lumMod val="75000"/>
            </a:schemeClr>
          </a:solidFill>
        </p:grpSpPr>
        <p:sp>
          <p:nvSpPr>
            <p:cNvPr id="24" name="23 Elipse"/>
            <p:cNvSpPr/>
            <p:nvPr/>
          </p:nvSpPr>
          <p:spPr>
            <a:xfrm>
              <a:off x="3607" y="90120"/>
              <a:ext cx="3154498" cy="4068231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25" name="Elipse 4"/>
            <p:cNvSpPr/>
            <p:nvPr/>
          </p:nvSpPr>
          <p:spPr>
            <a:xfrm>
              <a:off x="465573" y="685898"/>
              <a:ext cx="2230566" cy="28766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3603" tIns="22860" rIns="173603" bIns="22860" numCol="1" spcCol="1270" anchor="ctr" anchorCtr="1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kern="1200" dirty="0" smtClean="0">
                  <a:solidFill>
                    <a:schemeClr val="bg1"/>
                  </a:solidFill>
                  <a:latin typeface="Calibri"/>
                  <a:ea typeface="+mn-ea"/>
                  <a:cs typeface="+mn-cs"/>
                </a:rPr>
                <a:t>Personal docente</a:t>
              </a:r>
              <a:endParaRPr lang="es-ES" b="1" kern="1200" dirty="0">
                <a:solidFill>
                  <a:schemeClr val="bg1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2304008" y="4797152"/>
            <a:ext cx="2340000" cy="1440000"/>
            <a:chOff x="1142754" y="2242"/>
            <a:chExt cx="3290779" cy="4243986"/>
          </a:xfrm>
          <a:solidFill>
            <a:schemeClr val="accent1">
              <a:lumMod val="75000"/>
            </a:schemeClr>
          </a:solidFill>
        </p:grpSpPr>
        <p:sp>
          <p:nvSpPr>
            <p:cNvPr id="27" name="26 Elipse"/>
            <p:cNvSpPr/>
            <p:nvPr/>
          </p:nvSpPr>
          <p:spPr>
            <a:xfrm>
              <a:off x="1142754" y="2242"/>
              <a:ext cx="3290779" cy="4243986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28" name="Elipse 4"/>
            <p:cNvSpPr/>
            <p:nvPr/>
          </p:nvSpPr>
          <p:spPr>
            <a:xfrm>
              <a:off x="1624678" y="623759"/>
              <a:ext cx="2326931" cy="30009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81103" tIns="22860" rIns="181103" bIns="22860" numCol="1" spcCol="1270" anchor="ctr" anchorCtr="1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 smtClean="0">
                  <a:solidFill>
                    <a:schemeClr val="bg1"/>
                  </a:solidFill>
                  <a:latin typeface="Calibri"/>
                  <a:ea typeface="+mn-ea"/>
                  <a:cs typeface="+mn-cs"/>
                </a:rPr>
                <a:t>Medios educativos</a:t>
              </a:r>
              <a:endParaRPr lang="es-ES" sz="2000" b="1" kern="1200" dirty="0">
                <a:solidFill>
                  <a:schemeClr val="bg1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-36512" y="4365263"/>
            <a:ext cx="2520478" cy="1661005"/>
            <a:chOff x="2459066" y="2242"/>
            <a:chExt cx="3290779" cy="4243986"/>
          </a:xfrm>
          <a:solidFill>
            <a:schemeClr val="accent1">
              <a:lumMod val="75000"/>
            </a:schemeClr>
          </a:solidFill>
        </p:grpSpPr>
        <p:sp>
          <p:nvSpPr>
            <p:cNvPr id="30" name="29 Elipse"/>
            <p:cNvSpPr/>
            <p:nvPr/>
          </p:nvSpPr>
          <p:spPr>
            <a:xfrm>
              <a:off x="2459066" y="2242"/>
              <a:ext cx="3290779" cy="4243986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31" name="Elipse 4"/>
            <p:cNvSpPr/>
            <p:nvPr/>
          </p:nvSpPr>
          <p:spPr>
            <a:xfrm>
              <a:off x="2940989" y="701637"/>
              <a:ext cx="2225292" cy="30009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81103" tIns="22860" rIns="181103" bIns="22860" numCol="1" spcCol="1270" anchor="ctr" anchorCtr="1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700" b="1" kern="1200" dirty="0" smtClean="0">
                  <a:solidFill>
                    <a:schemeClr val="bg1"/>
                  </a:solidFill>
                  <a:latin typeface="Calibri"/>
                  <a:ea typeface="+mn-ea"/>
                  <a:cs typeface="+mn-cs"/>
                </a:rPr>
                <a:t>Infraestructura física</a:t>
              </a:r>
              <a:endParaRPr lang="es-ES" sz="1700" b="1" kern="1200" dirty="0">
                <a:solidFill>
                  <a:schemeClr val="bg1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1 Título"/>
          <p:cNvSpPr txBox="1">
            <a:spLocks/>
          </p:cNvSpPr>
          <p:nvPr/>
        </p:nvSpPr>
        <p:spPr bwMode="auto">
          <a:xfrm>
            <a:off x="2235122" y="3158872"/>
            <a:ext cx="464951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342900" indent="-342900" algn="ctr" eaLnBrk="0" hangingPunct="0">
              <a:spcBef>
                <a:spcPct val="20000"/>
              </a:spcBef>
              <a:defRPr i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sz="3600" b="1" i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Condiciones de calidad de los programas</a:t>
            </a:r>
            <a:endParaRPr lang="es-CO" sz="3600" b="1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Subtítulo 2"/>
          <p:cNvSpPr txBox="1">
            <a:spLocks/>
          </p:cNvSpPr>
          <p:nvPr/>
        </p:nvSpPr>
        <p:spPr>
          <a:xfrm>
            <a:off x="15239" y="210538"/>
            <a:ext cx="6626579" cy="674511"/>
          </a:xfrm>
          <a:prstGeom prst="rect">
            <a:avLst/>
          </a:prstGeom>
          <a:effectLst>
            <a:outerShdw blurRad="38100" dist="38100" dir="5400000" algn="ctr" rotWithShape="0">
              <a:schemeClr val="tx1"/>
            </a:outerShdw>
          </a:effec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Los nuevos lineamientos 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las licenciaturas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567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>
            <a:off x="278763" y="1988840"/>
            <a:ext cx="2520000" cy="1440000"/>
            <a:chOff x="1116" y="1449922"/>
            <a:chExt cx="1828353" cy="2357954"/>
          </a:xfrm>
          <a:solidFill>
            <a:srgbClr val="0070C0"/>
          </a:solidFill>
        </p:grpSpPr>
        <p:sp>
          <p:nvSpPr>
            <p:cNvPr id="5" name="4 Elipse"/>
            <p:cNvSpPr/>
            <p:nvPr/>
          </p:nvSpPr>
          <p:spPr>
            <a:xfrm>
              <a:off x="1116" y="1449922"/>
              <a:ext cx="1828353" cy="2357954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7" name="Elipse 4"/>
            <p:cNvSpPr/>
            <p:nvPr/>
          </p:nvSpPr>
          <p:spPr>
            <a:xfrm>
              <a:off x="268872" y="1795236"/>
              <a:ext cx="1292841" cy="166732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00620" tIns="15240" rIns="100620" bIns="15240" numCol="1" spcCol="1270" anchor="ctr" anchorCtr="1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kern="1200" dirty="0" smtClean="0">
                  <a:solidFill>
                    <a:schemeClr val="bg1"/>
                  </a:solidFill>
                  <a:latin typeface="Calibri"/>
                  <a:ea typeface="+mn-ea"/>
                  <a:cs typeface="+mn-cs"/>
                </a:rPr>
                <a:t>Mecanismo de selección y evaluación</a:t>
              </a:r>
              <a:endParaRPr lang="es-ES" b="1" kern="1200" dirty="0">
                <a:solidFill>
                  <a:schemeClr val="bg1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3275856" y="1412936"/>
            <a:ext cx="2520000" cy="1440000"/>
            <a:chOff x="1463799" y="1449922"/>
            <a:chExt cx="1828353" cy="2357954"/>
          </a:xfrm>
          <a:solidFill>
            <a:srgbClr val="0070C0"/>
          </a:solidFill>
        </p:grpSpPr>
        <p:sp>
          <p:nvSpPr>
            <p:cNvPr id="9" name="8 Elipse"/>
            <p:cNvSpPr/>
            <p:nvPr/>
          </p:nvSpPr>
          <p:spPr>
            <a:xfrm>
              <a:off x="1463799" y="1449922"/>
              <a:ext cx="1828353" cy="2357954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10" name="Elipse 6"/>
            <p:cNvSpPr/>
            <p:nvPr/>
          </p:nvSpPr>
          <p:spPr>
            <a:xfrm>
              <a:off x="1731555" y="1795236"/>
              <a:ext cx="1292841" cy="166732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00620" tIns="15240" rIns="100620" bIns="15240" numCol="1" spcCol="1270" anchor="ctr" anchorCtr="1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kern="1200" dirty="0" smtClean="0">
                  <a:solidFill>
                    <a:schemeClr val="bg1"/>
                  </a:solidFill>
                  <a:latin typeface="Calibri"/>
                  <a:ea typeface="+mn-ea"/>
                  <a:cs typeface="+mn-cs"/>
                </a:rPr>
                <a:t>Estructura administrativa y académica</a:t>
              </a:r>
              <a:endParaRPr lang="es-ES" b="1" kern="1200" dirty="0">
                <a:solidFill>
                  <a:schemeClr val="bg1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6516496" y="1988840"/>
            <a:ext cx="2520000" cy="1440000"/>
            <a:chOff x="2926481" y="1449922"/>
            <a:chExt cx="1828353" cy="2357954"/>
          </a:xfrm>
          <a:solidFill>
            <a:srgbClr val="0070C0"/>
          </a:solidFill>
        </p:grpSpPr>
        <p:sp>
          <p:nvSpPr>
            <p:cNvPr id="12" name="11 Elipse"/>
            <p:cNvSpPr/>
            <p:nvPr/>
          </p:nvSpPr>
          <p:spPr>
            <a:xfrm>
              <a:off x="2926481" y="1449922"/>
              <a:ext cx="1828353" cy="2357954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13" name="Elipse 8"/>
            <p:cNvSpPr/>
            <p:nvPr/>
          </p:nvSpPr>
          <p:spPr>
            <a:xfrm>
              <a:off x="3194237" y="1795236"/>
              <a:ext cx="1292841" cy="166732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00620" tIns="15240" rIns="100620" bIns="15240" numCol="1" spcCol="1270" anchor="ctr" anchorCtr="1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kern="1200" dirty="0" smtClean="0">
                  <a:solidFill>
                    <a:schemeClr val="bg1"/>
                  </a:solidFill>
                  <a:latin typeface="Calibri"/>
                  <a:ea typeface="+mn-ea"/>
                  <a:cs typeface="+mn-cs"/>
                </a:rPr>
                <a:t>Autoevaluación</a:t>
              </a:r>
              <a:endParaRPr lang="es-ES" b="1" kern="1200" dirty="0">
                <a:solidFill>
                  <a:schemeClr val="bg1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6588224" y="3717032"/>
            <a:ext cx="2520000" cy="1440000"/>
            <a:chOff x="4389164" y="1449922"/>
            <a:chExt cx="1828353" cy="2357954"/>
          </a:xfrm>
          <a:solidFill>
            <a:srgbClr val="0070C0"/>
          </a:solidFill>
        </p:grpSpPr>
        <p:sp>
          <p:nvSpPr>
            <p:cNvPr id="15" name="14 Elipse"/>
            <p:cNvSpPr/>
            <p:nvPr/>
          </p:nvSpPr>
          <p:spPr>
            <a:xfrm>
              <a:off x="4389164" y="1449922"/>
              <a:ext cx="1828353" cy="2357954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16" name="Elipse 10"/>
            <p:cNvSpPr/>
            <p:nvPr/>
          </p:nvSpPr>
          <p:spPr>
            <a:xfrm>
              <a:off x="4656920" y="1795236"/>
              <a:ext cx="1292841" cy="166732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00620" tIns="15240" rIns="100620" bIns="15240" numCol="1" spcCol="1270" anchor="ctr" anchorCtr="1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kern="1200" dirty="0" smtClean="0">
                  <a:solidFill>
                    <a:schemeClr val="bg1"/>
                  </a:solidFill>
                  <a:latin typeface="Calibri"/>
                  <a:ea typeface="+mn-ea"/>
                  <a:cs typeface="+mn-cs"/>
                </a:rPr>
                <a:t>Programa de egresados</a:t>
              </a:r>
              <a:endParaRPr lang="es-ES" b="1" kern="1200" dirty="0">
                <a:solidFill>
                  <a:schemeClr val="bg1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3276136" y="4797312"/>
            <a:ext cx="2520000" cy="1440000"/>
            <a:chOff x="5851847" y="1449922"/>
            <a:chExt cx="1828353" cy="2357954"/>
          </a:xfrm>
          <a:solidFill>
            <a:srgbClr val="0070C0"/>
          </a:solidFill>
        </p:grpSpPr>
        <p:sp>
          <p:nvSpPr>
            <p:cNvPr id="18" name="17 Elipse"/>
            <p:cNvSpPr/>
            <p:nvPr/>
          </p:nvSpPr>
          <p:spPr>
            <a:xfrm>
              <a:off x="5851847" y="1449922"/>
              <a:ext cx="1828353" cy="2357954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19" name="Elipse 12"/>
            <p:cNvSpPr/>
            <p:nvPr/>
          </p:nvSpPr>
          <p:spPr>
            <a:xfrm>
              <a:off x="6119603" y="1795236"/>
              <a:ext cx="1292841" cy="166732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00620" tIns="15240" rIns="100620" bIns="15240" numCol="1" spcCol="1270" anchor="ctr" anchorCtr="1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kern="1200" dirty="0" smtClean="0">
                  <a:solidFill>
                    <a:schemeClr val="bg1"/>
                  </a:solidFill>
                  <a:latin typeface="Calibri"/>
                  <a:ea typeface="+mn-ea"/>
                  <a:cs typeface="+mn-cs"/>
                </a:rPr>
                <a:t>Bienestar universitario</a:t>
              </a:r>
              <a:endParaRPr lang="es-ES" b="1" kern="1200" dirty="0">
                <a:solidFill>
                  <a:schemeClr val="bg1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323808" y="3933056"/>
            <a:ext cx="2520000" cy="1440000"/>
            <a:chOff x="7314530" y="1440159"/>
            <a:chExt cx="1828353" cy="2377481"/>
          </a:xfrm>
          <a:solidFill>
            <a:srgbClr val="0070C0"/>
          </a:solidFill>
        </p:grpSpPr>
        <p:sp>
          <p:nvSpPr>
            <p:cNvPr id="21" name="20 Elipse"/>
            <p:cNvSpPr/>
            <p:nvPr/>
          </p:nvSpPr>
          <p:spPr>
            <a:xfrm>
              <a:off x="7314530" y="1440159"/>
              <a:ext cx="1828353" cy="237748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2" name="Elipse 14"/>
            <p:cNvSpPr/>
            <p:nvPr/>
          </p:nvSpPr>
          <p:spPr>
            <a:xfrm>
              <a:off x="7582286" y="1788333"/>
              <a:ext cx="1292841" cy="16811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00620" tIns="15240" rIns="100620" bIns="15240" numCol="1" spcCol="1270" anchor="ctr" anchorCtr="1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kern="1200" dirty="0" smtClean="0">
                  <a:solidFill>
                    <a:schemeClr val="bg1"/>
                  </a:solidFill>
                  <a:latin typeface="Calibri"/>
                  <a:ea typeface="+mn-ea"/>
                  <a:cs typeface="+mn-cs"/>
                </a:rPr>
                <a:t>Recursos financieros suficientes</a:t>
              </a:r>
              <a:endParaRPr lang="es-ES" b="1" kern="1200" dirty="0">
                <a:solidFill>
                  <a:schemeClr val="bg1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1 Título"/>
          <p:cNvSpPr txBox="1">
            <a:spLocks/>
          </p:cNvSpPr>
          <p:nvPr/>
        </p:nvSpPr>
        <p:spPr bwMode="auto">
          <a:xfrm>
            <a:off x="2194559" y="3158872"/>
            <a:ext cx="469098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342900" indent="-342900" algn="ctr" eaLnBrk="0" hangingPunct="0">
              <a:spcBef>
                <a:spcPct val="20000"/>
              </a:spcBef>
              <a:defRPr i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sz="3200" b="1" i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Condiciones de calidad de carácter institucional </a:t>
            </a:r>
            <a:endParaRPr lang="es-CO" sz="3200" b="1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ubtítulo 2"/>
          <p:cNvSpPr txBox="1">
            <a:spLocks/>
          </p:cNvSpPr>
          <p:nvPr/>
        </p:nvSpPr>
        <p:spPr>
          <a:xfrm>
            <a:off x="15239" y="210538"/>
            <a:ext cx="6626579" cy="674511"/>
          </a:xfrm>
          <a:prstGeom prst="rect">
            <a:avLst/>
          </a:prstGeom>
          <a:effectLst>
            <a:outerShdw blurRad="38100" dist="38100" dir="5400000" algn="ctr" rotWithShape="0">
              <a:schemeClr val="tx1"/>
            </a:outerShdw>
          </a:effec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Los nuevos lineamientos 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las licenciaturas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567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22578" y="397933"/>
            <a:ext cx="5836357" cy="674511"/>
          </a:xfrm>
          <a:prstGeom prst="rect">
            <a:avLst/>
          </a:prstGeom>
          <a:effectLst>
            <a:outerShdw blurRad="38100" dist="38100" dir="5400000" algn="ctr" rotWithShape="0">
              <a:schemeClr val="tx1"/>
            </a:outerShdw>
          </a:effec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es-E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3" y="1633958"/>
            <a:ext cx="896143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Flecha derecha"/>
          <p:cNvSpPr/>
          <p:nvPr/>
        </p:nvSpPr>
        <p:spPr>
          <a:xfrm>
            <a:off x="4328160" y="1813560"/>
            <a:ext cx="396240" cy="2438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571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22578" y="397933"/>
            <a:ext cx="5836357" cy="674511"/>
          </a:xfrm>
          <a:prstGeom prst="rect">
            <a:avLst/>
          </a:prstGeom>
          <a:effectLst>
            <a:outerShdw blurRad="38100" dist="38100" dir="5400000" algn="ctr" rotWithShape="0">
              <a:schemeClr val="tx1"/>
            </a:outerShdw>
          </a:effec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s-E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366072"/>
              </p:ext>
            </p:extLst>
          </p:nvPr>
        </p:nvGraphicFramePr>
        <p:xfrm>
          <a:off x="107950" y="1700213"/>
          <a:ext cx="8856663" cy="4508183"/>
        </p:xfrm>
        <a:graphic>
          <a:graphicData uri="http://schemas.openxmlformats.org/drawingml/2006/table">
            <a:tbl>
              <a:tblPr/>
              <a:tblGrid>
                <a:gridCol w="4427538"/>
                <a:gridCol w="442912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CONDICIONES CALIDAD ACTUALES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CONDICIONES CALIDAD PROPUESTAS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6459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Calibri" charset="0"/>
                        </a:rPr>
                        <a:t>Aprendizajes:</a:t>
                      </a:r>
                      <a:r>
                        <a:rPr kumimoji="0" lang="es-C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Calibri" charset="0"/>
                        </a:rPr>
                        <a:t> </a:t>
                      </a:r>
                      <a:endParaRPr kumimoji="0" lang="es-C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Calibri" charset="0"/>
                        </a:rPr>
                        <a:t>La </a:t>
                      </a: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Calibri" charset="0"/>
                        </a:rPr>
                        <a:t>evaluación de desempeño y los programas de desarrollo profesional no están vinculados a los logros de aprendizaje de los estudiantes.</a:t>
                      </a:r>
                    </a:p>
                  </a:txBody>
                  <a:tcPr marL="89535" marR="89535" marT="0" marB="0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Calibri" charset="0"/>
                        </a:rPr>
                        <a:t>Aprendizajes: </a:t>
                      </a: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El centro de preocupación es el estudiante y se evaluará el desempeño de los maestros con base, entre otros aspectos, con los aprendizajes de los estudiantes</a:t>
                      </a:r>
                      <a:r>
                        <a:rPr kumimoji="0" lang="es-C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.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S</a:t>
                      </a:r>
                      <a:r>
                        <a:rPr kumimoji="0" lang="es-C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e utilizarán los resultados de las pruebas SABER PRO y se incorpora el valor agregado como indicador de calidad.</a:t>
                      </a:r>
                      <a:endParaRPr kumimoji="0" lang="es-C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89535" marR="89535" marT="0" marB="0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0116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Segundo Idioma</a:t>
                      </a: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: Se menciona pero no se establece como obligatorio para todos los egresados de la educación superior y mucho menos se determina el nivel de competencias.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Segundo Idioma:</a:t>
                      </a: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Exigencias en el manejo de un segundo idioma (nivel B1 – usuario independiente) para todos los egresados de los programas de pregrado en educación. A los licenciados en idiomas se les exige un mayor nivel de desempeño: C1 (usuario competente).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5 Flecha derecha"/>
          <p:cNvSpPr/>
          <p:nvPr/>
        </p:nvSpPr>
        <p:spPr>
          <a:xfrm>
            <a:off x="4312920" y="1813560"/>
            <a:ext cx="396240" cy="2438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539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22578" y="397933"/>
            <a:ext cx="5836357" cy="674511"/>
          </a:xfrm>
          <a:prstGeom prst="rect">
            <a:avLst/>
          </a:prstGeom>
          <a:effectLst>
            <a:outerShdw blurRad="38100" dist="38100" dir="5400000" algn="ctr" rotWithShape="0">
              <a:schemeClr val="tx1"/>
            </a:outerShdw>
          </a:effec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es-E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547471"/>
              </p:ext>
            </p:extLst>
          </p:nvPr>
        </p:nvGraphicFramePr>
        <p:xfrm>
          <a:off x="107950" y="1700213"/>
          <a:ext cx="8856663" cy="4535487"/>
        </p:xfrm>
        <a:graphic>
          <a:graphicData uri="http://schemas.openxmlformats.org/drawingml/2006/table">
            <a:tbl>
              <a:tblPr/>
              <a:tblGrid>
                <a:gridCol w="4427538"/>
                <a:gridCol w="4429125"/>
              </a:tblGrid>
              <a:tr h="722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CONDICIONES CALIDAD ACTUALES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CONDICIONES CALIDAD PROPUESTAS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0653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Calibri" charset="0"/>
                        </a:rPr>
                        <a:t>Evaluación</a:t>
                      </a: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Calibri" charset="0"/>
                        </a:rPr>
                        <a:t>: No hay ninguna referencia a la calidad de los maestros (formadores de formadores)</a:t>
                      </a:r>
                      <a:endParaRPr kumimoji="0" lang="es-C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Calibri" charset="0"/>
                        </a:rPr>
                        <a:t>Evaluación:</a:t>
                      </a: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 Se establecen criterios de calidad para los formadores de los formadores y su </a:t>
                      </a:r>
                      <a:r>
                        <a:rPr kumimoji="0" lang="es-C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evaluación (Si </a:t>
                      </a: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los maestros de los maestros no son los mejores, cómo podemos esperar que sean formados con los mejores)</a:t>
                      </a:r>
                      <a:endParaRPr kumimoji="0" lang="es-C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7478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Calibri" charset="0"/>
                        </a:rPr>
                        <a:t>Modalidad:</a:t>
                      </a:r>
                      <a:r>
                        <a:rPr kumimoji="0" lang="es-CO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Calibri" charset="0"/>
                        </a:rPr>
                        <a:t> Las modalidades pueden ser presenciales, semi presenciales, a distancia o virtuales</a:t>
                      </a:r>
                      <a:endParaRPr kumimoji="0" lang="es-CO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Calibri" charset="0"/>
                        </a:rPr>
                        <a:t>Modalidad: </a:t>
                      </a: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Todos los programas serán presenciales, la práctica se realiza de manera presencial y debe contar con supervisión presencial y permanente.</a:t>
                      </a:r>
                      <a:endParaRPr kumimoji="0" lang="es-C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4 Flecha derecha"/>
          <p:cNvSpPr/>
          <p:nvPr/>
        </p:nvSpPr>
        <p:spPr>
          <a:xfrm>
            <a:off x="4328160" y="1813560"/>
            <a:ext cx="396240" cy="2438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887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22578" y="397933"/>
            <a:ext cx="5836357" cy="674511"/>
          </a:xfrm>
          <a:prstGeom prst="rect">
            <a:avLst/>
          </a:prstGeom>
          <a:effectLst>
            <a:outerShdw blurRad="38100" dist="38100" dir="5400000" algn="ctr" rotWithShape="0">
              <a:schemeClr val="tx1"/>
            </a:outerShdw>
          </a:effec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es-E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961794"/>
              </p:ext>
            </p:extLst>
          </p:nvPr>
        </p:nvGraphicFramePr>
        <p:xfrm>
          <a:off x="107950" y="1700213"/>
          <a:ext cx="8856663" cy="4708525"/>
        </p:xfrm>
        <a:graphic>
          <a:graphicData uri="http://schemas.openxmlformats.org/drawingml/2006/table">
            <a:tbl>
              <a:tblPr/>
              <a:tblGrid>
                <a:gridCol w="4427538"/>
                <a:gridCol w="4429125"/>
              </a:tblGrid>
              <a:tr h="722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CONDICIONES CALIDAD ACTUALES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CONDICIONES CALIDAD PROPUESTAS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0656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Calibri" charset="0"/>
                        </a:rPr>
                        <a:t>Uso TIC</a:t>
                      </a: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Calibri" charset="0"/>
                        </a:rPr>
                        <a:t>: </a:t>
                      </a:r>
                      <a:r>
                        <a:rPr kumimoji="0" lang="es-C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Calibri" charset="0"/>
                        </a:rPr>
                        <a:t>Sólo </a:t>
                      </a: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Calibri" charset="0"/>
                        </a:rPr>
                        <a:t>se mencionan como herramienta, instrumentos. No se les da categoría de mediación pedagógica. Tampoco se habla de la necesidad de capacitar no </a:t>
                      </a:r>
                      <a:r>
                        <a:rPr kumimoji="0" lang="es-C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Calibri" charset="0"/>
                        </a:rPr>
                        <a:t>sólo </a:t>
                      </a: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Calibri" charset="0"/>
                        </a:rPr>
                        <a:t>a los estudiantes son también a los formadores de formadores </a:t>
                      </a:r>
                      <a:endParaRPr kumimoji="0" lang="es-C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Calibri" charset="0"/>
                        </a:rPr>
                        <a:t>Uso TIC</a:t>
                      </a:r>
                      <a:r>
                        <a:rPr kumimoji="0" lang="es-CO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Calibri" charset="0"/>
                        </a:rPr>
                        <a:t>: </a:t>
                      </a:r>
                      <a:r>
                        <a:rPr kumimoji="0" lang="es-CO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Las TIC se constituyen en requisito como mediación pedagógica, no solo como instrumento.</a:t>
                      </a:r>
                      <a:endParaRPr kumimoji="0" lang="es-CO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92049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Calibri" charset="0"/>
                        </a:rPr>
                        <a:t>Renovación Registro Calificado</a:t>
                      </a: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Calibri" charset="0"/>
                        </a:rPr>
                        <a:t>: Las renovaciones son infinitas; no hay ningun </a:t>
                      </a:r>
                      <a:r>
                        <a:rPr kumimoji="0" lang="es-C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Calibri" charset="0"/>
                        </a:rPr>
                        <a:t>condicionamiento </a:t>
                      </a: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Calibri" charset="0"/>
                        </a:rPr>
                        <a:t>para el tránsito a la acreditación de calidad, aspecto que mejora la calidad de los </a:t>
                      </a:r>
                      <a:r>
                        <a:rPr kumimoji="0" lang="es-C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Calibri" charset="0"/>
                        </a:rPr>
                        <a:t>programas </a:t>
                      </a: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Calibri" charset="0"/>
                        </a:rPr>
                        <a:t>de formación de </a:t>
                      </a:r>
                      <a:r>
                        <a:rPr kumimoji="0" lang="es-C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Calibri" charset="0"/>
                        </a:rPr>
                        <a:t>maestros.</a:t>
                      </a:r>
                      <a:endParaRPr kumimoji="0" lang="es-C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Calibri" charset="0"/>
                        </a:rPr>
                        <a:t>Renovación Registro Calificado:</a:t>
                      </a: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Arial" charset="0"/>
                        </a:rPr>
                        <a:t> Solo se autoriza una única renovación del registro calificado y se exigirá el tránsito hacia la acreditación de alta calidad con el CNA. Se quiere que los programas de formación de maestros sean los de la más alta calidad del país.</a:t>
                      </a:r>
                      <a:endParaRPr kumimoji="0" lang="es-C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5 Flecha derecha"/>
          <p:cNvSpPr/>
          <p:nvPr/>
        </p:nvSpPr>
        <p:spPr>
          <a:xfrm>
            <a:off x="4328160" y="1813560"/>
            <a:ext cx="396240" cy="2438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134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22578" y="397933"/>
            <a:ext cx="5836357" cy="674511"/>
          </a:xfrm>
          <a:prstGeom prst="rect">
            <a:avLst/>
          </a:prstGeom>
          <a:effectLst>
            <a:outerShdw blurRad="38100" dist="38100" dir="5400000" algn="ctr" rotWithShape="0">
              <a:schemeClr val="tx1"/>
            </a:outerShdw>
          </a:effec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es-E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422963"/>
              </p:ext>
            </p:extLst>
          </p:nvPr>
        </p:nvGraphicFramePr>
        <p:xfrm>
          <a:off x="107950" y="1700213"/>
          <a:ext cx="8856663" cy="4837015"/>
        </p:xfrm>
        <a:graphic>
          <a:graphicData uri="http://schemas.openxmlformats.org/drawingml/2006/table">
            <a:tbl>
              <a:tblPr/>
              <a:tblGrid>
                <a:gridCol w="4427538"/>
                <a:gridCol w="4429125"/>
              </a:tblGrid>
              <a:tr h="7222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CONDICIONES CALIDAD ACTUALES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CONDICIONES CALIDAD PROPUESTAS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1942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Investigacion</a:t>
                      </a:r>
                      <a:r>
                        <a:rPr kumimoji="0" lang="es-C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: Abierta, relacionada con desarrollo de pensamiento y espíritu investigativo.</a:t>
                      </a:r>
                      <a:endParaRPr kumimoji="0" lang="es-C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Investigacion</a:t>
                      </a:r>
                      <a:r>
                        <a:rPr kumimoji="0" lang="es-C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: Aplicada. El campo propio de la investigación es la educación, la formación de maestros y la interacción entre pedagogía, didáctica, disciplina e investigación para promover y concretar el aprendizaje de los estudiantes, en tanto se asume el aula como el lugar donde el licenciado ejerce su practica profesional</a:t>
                      </a:r>
                      <a:endParaRPr kumimoji="0" lang="es-C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747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Componentes de formación: </a:t>
                      </a:r>
                      <a:r>
                        <a:rPr kumimoji="0" lang="es-C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núcleos del saber pedagógico y tareas puntuales para atender programas coyunturales. Desarticulación con el concepto de competencia del sistema de evaluación utilizada por el ICFES, (SABER 11, SABER PRO, ingreso al servicio educativo estatal).</a:t>
                      </a:r>
                      <a:endParaRPr kumimoji="0" lang="es-C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Componentes de formacion: </a:t>
                      </a:r>
                      <a:r>
                        <a:rPr kumimoji="0" lang="es-C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se asumen las competencias básicas del maestro (enseñar, formar, evaluar) para que se privilegie su desarrollo en los programas de formacion inicial de maestros. Articulación con el sistema de evaluaci</a:t>
                      </a:r>
                      <a:r>
                        <a:rPr kumimoji="0" lang="es-CO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ó</a:t>
                      </a:r>
                      <a:r>
                        <a:rPr kumimoji="0" lang="es-C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n.</a:t>
                      </a:r>
                      <a:endParaRPr kumimoji="0" lang="es-C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4 Flecha derecha"/>
          <p:cNvSpPr/>
          <p:nvPr/>
        </p:nvSpPr>
        <p:spPr>
          <a:xfrm>
            <a:off x="4328160" y="1813560"/>
            <a:ext cx="396240" cy="2438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24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22578" y="397933"/>
            <a:ext cx="5836357" cy="674511"/>
          </a:xfrm>
          <a:prstGeom prst="rect">
            <a:avLst/>
          </a:prstGeom>
          <a:effectLst>
            <a:outerShdw blurRad="38100" dist="38100" dir="5400000" algn="ctr" rotWithShape="0">
              <a:schemeClr val="tx1"/>
            </a:outerShdw>
          </a:effec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r>
              <a:rPr lang="es-E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516399"/>
              </p:ext>
            </p:extLst>
          </p:nvPr>
        </p:nvGraphicFramePr>
        <p:xfrm>
          <a:off x="107950" y="1700213"/>
          <a:ext cx="8856663" cy="4836716"/>
        </p:xfrm>
        <a:graphic>
          <a:graphicData uri="http://schemas.openxmlformats.org/drawingml/2006/table">
            <a:tbl>
              <a:tblPr/>
              <a:tblGrid>
                <a:gridCol w="4427538"/>
                <a:gridCol w="4429125"/>
              </a:tblGrid>
              <a:tr h="7222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CONDICIONES CALIDAD ACTUALES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CONDICIONES CALIDAD PROPUESTAS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1942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Exigencias personal docente: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 N</a:t>
                      </a:r>
                      <a:r>
                        <a:rPr kumimoji="0" lang="es-C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o hay ninguna referencia a la calidad de los maestros (formadores de formadores) diferente a títulos universitarios en concordancia con el nivel del programa.</a:t>
                      </a:r>
                      <a:endParaRPr kumimoji="0" lang="es-C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Exigencias personal docente: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S</a:t>
                      </a:r>
                      <a:r>
                        <a:rPr kumimoji="0" lang="es-C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e establecen criterios de alta calidad y experiencia en el ejercicio de la profesión de maestro y la evaluación de su desempeño en relacion con los aprendizajes de sus estudiantes.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P</a:t>
                      </a:r>
                      <a:r>
                        <a:rPr kumimoji="0" lang="es-C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rofesores dedicados a acompañar las practicas de los maestros en formación.</a:t>
                      </a:r>
                      <a:endParaRPr kumimoji="0" lang="es-C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747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Titulación:</a:t>
                      </a:r>
                      <a:r>
                        <a:rPr kumimoji="0" lang="es-C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 libertad de titulos y referencia a algunas especificidades de la ley 115 de 1994.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Educacion inclusiva: </a:t>
                      </a:r>
                      <a:r>
                        <a:rPr kumimoji="0" lang="es-C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ausencia</a:t>
                      </a:r>
                      <a:endParaRPr kumimoji="0" lang="es-C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Titulación: </a:t>
                      </a:r>
                      <a:r>
                        <a:rPr kumimoji="0" lang="es-C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normalizacion de titulaciones para atender las necesidades de las áreas básicas y fundamentales del sistema educativo colombiano.</a:t>
                      </a:r>
                    </a:p>
                    <a:p>
                      <a:pPr marL="2286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Educacion inclusiva: </a:t>
                      </a:r>
                      <a:r>
                        <a:rPr kumimoji="0" lang="es-C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incorporación de los lineamientos de política de educación superior inclusiva</a:t>
                      </a:r>
                      <a:endParaRPr kumimoji="0" lang="es-C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5 Flecha derecha"/>
          <p:cNvSpPr/>
          <p:nvPr/>
        </p:nvSpPr>
        <p:spPr>
          <a:xfrm>
            <a:off x="4328160" y="1813560"/>
            <a:ext cx="396240" cy="2438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627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457200" y="2030876"/>
            <a:ext cx="8229600" cy="226298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000" b="1" dirty="0" smtClean="0">
                <a:solidFill>
                  <a:schemeClr val="accent2"/>
                </a:solidFill>
              </a:rPr>
              <a:t>La formación del maestro es para toda la vida y requiere actualizaciones permanentes </a:t>
            </a:r>
            <a:endParaRPr lang="es-ES" sz="4000" b="1" dirty="0">
              <a:solidFill>
                <a:schemeClr val="accent2"/>
              </a:solidFill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91" y="4461497"/>
            <a:ext cx="3238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513" y="4461496"/>
            <a:ext cx="357857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64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22578" y="397933"/>
            <a:ext cx="5836357" cy="674511"/>
          </a:xfrm>
          <a:prstGeom prst="rect">
            <a:avLst/>
          </a:prstGeom>
          <a:effectLst>
            <a:outerShdw blurRad="38100" dist="38100" dir="5400000" algn="ctr" rotWithShape="0">
              <a:schemeClr val="tx1"/>
            </a:outerShdw>
          </a:effec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en síntesis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259080" y="1440630"/>
            <a:ext cx="8884920" cy="464859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eriod"/>
            </a:pPr>
            <a:r>
              <a:rPr lang="es-ES_tradnl" sz="2300" dirty="0" smtClean="0"/>
              <a:t>La duración de los programas será de cinco años, y en ellos prevalecerá la práctica como eje central de la formación.</a:t>
            </a:r>
          </a:p>
          <a:p>
            <a:pPr marL="514350" indent="-514350">
              <a:buFont typeface="+mj-lt"/>
              <a:buAutoNum type="alphaLcPeriod"/>
            </a:pPr>
            <a:r>
              <a:rPr lang="es-ES_tradnl" sz="2300" dirty="0" smtClean="0"/>
              <a:t>Las prácticas deben incorporarse a los programas desde el tercer semestre.</a:t>
            </a:r>
          </a:p>
          <a:p>
            <a:pPr marL="514350" indent="-514350">
              <a:buFont typeface="+mj-lt"/>
              <a:buAutoNum type="alphaLcPeriod"/>
            </a:pPr>
            <a:r>
              <a:rPr lang="es-ES_tradnl" sz="2300" dirty="0" smtClean="0"/>
              <a:t>Las prácticas deben ser supervisadas y acompañadas por profesores responsables de ellas y específicamente designados para el efecto.</a:t>
            </a:r>
          </a:p>
          <a:p>
            <a:pPr marL="514350" indent="-514350">
              <a:buFont typeface="+mj-lt"/>
              <a:buAutoNum type="alphaLcPeriod"/>
            </a:pPr>
            <a:r>
              <a:rPr lang="es-ES_tradnl" sz="2300" dirty="0" smtClean="0"/>
              <a:t>Los programas podrán ajustar su duración, si su propósito es la doble titulación o el carácter </a:t>
            </a:r>
            <a:r>
              <a:rPr lang="es-ES_tradnl" sz="2300" dirty="0" err="1" smtClean="0"/>
              <a:t>co</a:t>
            </a:r>
            <a:r>
              <a:rPr lang="es-ES_tradnl" sz="2300" dirty="0" smtClean="0"/>
              <a:t>-terminal con tránsito hacia una maestría.</a:t>
            </a:r>
          </a:p>
          <a:p>
            <a:pPr marL="514350" indent="-514350">
              <a:buFont typeface="+mj-lt"/>
              <a:buAutoNum type="alphaLcPeriod"/>
            </a:pPr>
            <a:r>
              <a:rPr lang="es-ES_tradnl" sz="2300" dirty="0" smtClean="0"/>
              <a:t>Se deberá disponer de ambientes de aprendizaje para el desarrollo de las prácticas desde el segundo año.</a:t>
            </a:r>
          </a:p>
          <a:p>
            <a:pPr marL="514350" indent="-514350">
              <a:buFont typeface="+mj-lt"/>
              <a:buAutoNum type="alphaLcPeriod"/>
            </a:pPr>
            <a:r>
              <a:rPr lang="es-ES_tradnl" sz="2300" dirty="0" smtClean="0"/>
              <a:t>Priorizar la investigación sobre las prácticas pedagógicas . </a:t>
            </a:r>
          </a:p>
          <a:p>
            <a:pPr marL="514350" indent="-514350">
              <a:buFont typeface="+mj-lt"/>
              <a:buAutoNum type="alphaLcPeriod"/>
            </a:pPr>
            <a:r>
              <a:rPr lang="es-ES_tradnl" sz="2300" dirty="0" smtClean="0"/>
              <a:t>Todos los programas de pregrado serán presenciales.</a:t>
            </a:r>
          </a:p>
          <a:p>
            <a:endParaRPr lang="es-ES" sz="2300" dirty="0"/>
          </a:p>
        </p:txBody>
      </p:sp>
    </p:spTree>
    <p:extLst>
      <p:ext uri="{BB962C8B-B14F-4D97-AF65-F5344CB8AC3E}">
        <p14:creationId xmlns:p14="http://schemas.microsoft.com/office/powerpoint/2010/main" val="242338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 smtClean="0">
                <a:solidFill>
                  <a:srgbClr val="000000"/>
                </a:solidFill>
              </a:rPr>
              <a:t>… las tareas tradicionales de los maestros se han diversificado.</a:t>
            </a:r>
          </a:p>
          <a:p>
            <a:r>
              <a:rPr lang="es-ES" sz="2800" dirty="0" smtClean="0">
                <a:solidFill>
                  <a:srgbClr val="000000"/>
                </a:solidFill>
              </a:rPr>
              <a:t>… el aprendizaje ya no se circunscribe al aula; los espacios de aprendizaje se han extendido.</a:t>
            </a:r>
          </a:p>
          <a:p>
            <a:r>
              <a:rPr lang="es-ES" sz="2800" dirty="0" smtClean="0">
                <a:solidFill>
                  <a:srgbClr val="000000"/>
                </a:solidFill>
              </a:rPr>
              <a:t>… hay una nueva visión de tiempo y espacio entre los actores involucrados en los procesos de enseñanza y aprendizaje.</a:t>
            </a:r>
          </a:p>
          <a:p>
            <a:r>
              <a:rPr lang="es-ES" sz="2800" dirty="0" smtClean="0">
                <a:solidFill>
                  <a:srgbClr val="000000"/>
                </a:solidFill>
              </a:rPr>
              <a:t>… se requiere favorecer la diversidad de los estudiantes y de sus contextos.</a:t>
            </a:r>
          </a:p>
          <a:p>
            <a:endParaRPr lang="es-ES" sz="2800" dirty="0" smtClean="0">
              <a:solidFill>
                <a:srgbClr val="000000"/>
              </a:solidFill>
            </a:endParaRPr>
          </a:p>
          <a:p>
            <a:endParaRPr lang="es-ES" sz="2800" dirty="0" smtClean="0">
              <a:solidFill>
                <a:srgbClr val="000000"/>
              </a:solidFill>
            </a:endParaRPr>
          </a:p>
          <a:p>
            <a:endParaRPr lang="es-ES" sz="2800" dirty="0" smtClean="0">
              <a:solidFill>
                <a:srgbClr val="000000"/>
              </a:solidFill>
            </a:endParaRPr>
          </a:p>
          <a:p>
            <a:endParaRPr lang="es-ES" dirty="0" smtClean="0">
              <a:solidFill>
                <a:srgbClr val="000000"/>
              </a:solidFill>
            </a:endParaRPr>
          </a:p>
          <a:p>
            <a:pPr marL="0" indent="0">
              <a:buFont typeface="Arial"/>
              <a:buNone/>
            </a:pPr>
            <a:endParaRPr lang="es-ES" dirty="0" smtClean="0">
              <a:solidFill>
                <a:srgbClr val="000000"/>
              </a:solidFill>
            </a:endParaRPr>
          </a:p>
          <a:p>
            <a:endParaRPr lang="es-ES" dirty="0" smtClean="0">
              <a:solidFill>
                <a:srgbClr val="000000"/>
              </a:solidFill>
            </a:endParaRPr>
          </a:p>
          <a:p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-1" y="439138"/>
            <a:ext cx="6626579" cy="674511"/>
          </a:xfrm>
          <a:prstGeom prst="rect">
            <a:avLst/>
          </a:prstGeom>
          <a:effectLst>
            <a:outerShdw blurRad="38100" dist="38100" dir="5400000" algn="ctr" rotWithShape="0">
              <a:schemeClr val="tx1"/>
            </a:outerShdw>
          </a:effec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Contexto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642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22578" y="397933"/>
            <a:ext cx="5836357" cy="674511"/>
          </a:xfrm>
          <a:prstGeom prst="rect">
            <a:avLst/>
          </a:prstGeom>
          <a:effectLst>
            <a:outerShdw blurRad="38100" dist="38100" dir="5400000" algn="ctr" rotWithShape="0">
              <a:schemeClr val="tx1"/>
            </a:outerShdw>
          </a:effec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que sigue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396448" y="4746093"/>
            <a:ext cx="8137525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b="1" dirty="0"/>
              <a:t>En paralelo: proceso similar con Escuelas Normales Superiores </a:t>
            </a:r>
          </a:p>
        </p:txBody>
      </p:sp>
      <p:grpSp>
        <p:nvGrpSpPr>
          <p:cNvPr id="8" name="Diagram group"/>
          <p:cNvGrpSpPr/>
          <p:nvPr/>
        </p:nvGrpSpPr>
        <p:grpSpPr>
          <a:xfrm>
            <a:off x="253053" y="2907500"/>
            <a:ext cx="1694761" cy="1694761"/>
            <a:chOff x="426445" y="1893227"/>
            <a:chExt cx="1694761" cy="1694761"/>
          </a:xfrm>
          <a:scene3d>
            <a:camera prst="perspectiveAbove" fov="1200000"/>
            <a:lightRig rig="threePt" dir="t"/>
          </a:scene3d>
        </p:grpSpPr>
        <p:sp>
          <p:nvSpPr>
            <p:cNvPr id="10" name="9 Lágrima"/>
            <p:cNvSpPr/>
            <p:nvPr/>
          </p:nvSpPr>
          <p:spPr>
            <a:xfrm rot="2700000">
              <a:off x="426445" y="1893227"/>
              <a:ext cx="1694761" cy="1694761"/>
            </a:xfrm>
            <a:prstGeom prst="teardrop">
              <a:avLst>
                <a:gd name="adj" fmla="val 100000"/>
              </a:avLst>
            </a:prstGeom>
            <a:sp3d z="133350">
              <a:bevelT w="635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3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1" name="7 Grupo"/>
            <p:cNvGrpSpPr/>
            <p:nvPr/>
          </p:nvGrpSpPr>
          <p:grpSpPr>
            <a:xfrm>
              <a:off x="483176" y="1949656"/>
              <a:ext cx="1582201" cy="1582199"/>
              <a:chOff x="483176" y="1949656"/>
              <a:chExt cx="1582201" cy="1582199"/>
            </a:xfrm>
            <a:scene3d>
              <a:camera prst="perspectiveAbove" fov="1200000"/>
              <a:lightRig rig="threePt" dir="t"/>
            </a:scene3d>
          </p:grpSpPr>
          <p:sp>
            <p:nvSpPr>
              <p:cNvPr id="12" name="11 Elipse"/>
              <p:cNvSpPr/>
              <p:nvPr/>
            </p:nvSpPr>
            <p:spPr>
              <a:xfrm>
                <a:off x="483176" y="1949656"/>
                <a:ext cx="1582201" cy="1582199"/>
              </a:xfrm>
              <a:prstGeom prst="ellipse">
                <a:avLst/>
              </a:prstGeom>
              <a:sp3d z="133350"/>
            </p:spPr>
            <p:style>
              <a:lnRef idx="1">
                <a:schemeClr val="accent5">
                  <a:hueOff val="-9933876"/>
                  <a:satOff val="39811"/>
                  <a:lumOff val="8628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Elipse 5"/>
              <p:cNvSpPr/>
              <p:nvPr/>
            </p:nvSpPr>
            <p:spPr>
              <a:xfrm>
                <a:off x="709592" y="2175727"/>
                <a:ext cx="1130272" cy="1130057"/>
              </a:xfrm>
              <a:prstGeom prst="rect">
                <a:avLst/>
              </a:prstGeom>
              <a:sp3d z="13335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510" tIns="16510" rIns="16510" bIns="1651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1600" b="1" kern="1200" dirty="0" smtClean="0"/>
                  <a:t>VERSION PRELIMINAR</a:t>
                </a:r>
                <a:endParaRPr lang="es-CO" sz="1600" b="1" dirty="0"/>
              </a:p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CO" sz="1300" b="0" kern="1200" dirty="0" smtClean="0"/>
              </a:p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1600" dirty="0" smtClean="0">
                    <a:solidFill>
                      <a:schemeClr val="tx2"/>
                    </a:solidFill>
                  </a:rPr>
                  <a:t>Mayo 5</a:t>
                </a:r>
                <a:endParaRPr lang="es-CO" sz="1600" b="0" kern="1200" dirty="0" smtClean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4" name="Diagram group"/>
          <p:cNvGrpSpPr/>
          <p:nvPr/>
        </p:nvGrpSpPr>
        <p:grpSpPr>
          <a:xfrm>
            <a:off x="2053253" y="2907500"/>
            <a:ext cx="1694761" cy="1694761"/>
            <a:chOff x="2178232" y="1893227"/>
            <a:chExt cx="1694761" cy="1694761"/>
          </a:xfrm>
          <a:scene3d>
            <a:camera prst="perspectiveAbove" fov="1200000"/>
            <a:lightRig rig="threePt" dir="t"/>
          </a:scene3d>
        </p:grpSpPr>
        <p:sp>
          <p:nvSpPr>
            <p:cNvPr id="15" name="14 Lágrima"/>
            <p:cNvSpPr/>
            <p:nvPr/>
          </p:nvSpPr>
          <p:spPr>
            <a:xfrm rot="2700000">
              <a:off x="2178232" y="1893227"/>
              <a:ext cx="1694761" cy="1694761"/>
            </a:xfrm>
            <a:prstGeom prst="teardrop">
              <a:avLst>
                <a:gd name="adj" fmla="val 100000"/>
              </a:avLst>
            </a:prstGeom>
            <a:sp3d z="133350">
              <a:bevelT w="635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3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19 Grupo"/>
            <p:cNvGrpSpPr/>
            <p:nvPr/>
          </p:nvGrpSpPr>
          <p:grpSpPr>
            <a:xfrm>
              <a:off x="2232242" y="1902080"/>
              <a:ext cx="1582201" cy="1582199"/>
              <a:chOff x="2232242" y="1902080"/>
              <a:chExt cx="1582201" cy="1582199"/>
            </a:xfrm>
            <a:scene3d>
              <a:camera prst="perspectiveAbove" fov="1200000"/>
              <a:lightRig rig="threePt" dir="t"/>
            </a:scene3d>
          </p:grpSpPr>
          <p:sp>
            <p:nvSpPr>
              <p:cNvPr id="17" name="16 Elipse"/>
              <p:cNvSpPr/>
              <p:nvPr/>
            </p:nvSpPr>
            <p:spPr>
              <a:xfrm>
                <a:off x="2232242" y="1902080"/>
                <a:ext cx="1582201" cy="1582199"/>
              </a:xfrm>
              <a:prstGeom prst="ellipse">
                <a:avLst/>
              </a:prstGeom>
              <a:sp3d z="133350"/>
            </p:spPr>
            <p:style>
              <a:lnRef idx="1">
                <a:schemeClr val="accent5">
                  <a:hueOff val="-7450407"/>
                  <a:satOff val="29858"/>
                  <a:lumOff val="6471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Elipse 5"/>
              <p:cNvSpPr/>
              <p:nvPr/>
            </p:nvSpPr>
            <p:spPr>
              <a:xfrm>
                <a:off x="2458657" y="2128151"/>
                <a:ext cx="1130272" cy="1130057"/>
              </a:xfrm>
              <a:prstGeom prst="rect">
                <a:avLst/>
              </a:prstGeom>
              <a:sp3d z="13335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600" b="1" dirty="0" smtClean="0"/>
                  <a:t>CONSULTAS REGIONALES ASCOFADE – MEN 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600" dirty="0" smtClean="0">
                    <a:solidFill>
                      <a:schemeClr val="tx2"/>
                    </a:solidFill>
                  </a:rPr>
                  <a:t>Mayo 2014</a:t>
                </a:r>
                <a:endParaRPr lang="es-CO" sz="1600" kern="1200" dirty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9" name="Diagram group"/>
          <p:cNvGrpSpPr/>
          <p:nvPr/>
        </p:nvGrpSpPr>
        <p:grpSpPr>
          <a:xfrm>
            <a:off x="3814876" y="2907500"/>
            <a:ext cx="1694761" cy="1694761"/>
            <a:chOff x="3930019" y="1893227"/>
            <a:chExt cx="1694761" cy="1694761"/>
          </a:xfrm>
          <a:scene3d>
            <a:camera prst="perspectiveAbove" fov="1200000"/>
            <a:lightRig rig="threePt" dir="t"/>
          </a:scene3d>
        </p:grpSpPr>
        <p:sp>
          <p:nvSpPr>
            <p:cNvPr id="20" name="19 Lágrima"/>
            <p:cNvSpPr/>
            <p:nvPr/>
          </p:nvSpPr>
          <p:spPr>
            <a:xfrm rot="2700000">
              <a:off x="3930019" y="1893227"/>
              <a:ext cx="1694761" cy="1694761"/>
            </a:xfrm>
            <a:prstGeom prst="teardrop">
              <a:avLst>
                <a:gd name="adj" fmla="val 100000"/>
              </a:avLst>
            </a:prstGeom>
            <a:sp3d z="133350">
              <a:bevelT w="635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3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1" name="24 Grupo"/>
            <p:cNvGrpSpPr/>
            <p:nvPr/>
          </p:nvGrpSpPr>
          <p:grpSpPr>
            <a:xfrm>
              <a:off x="3986751" y="1949656"/>
              <a:ext cx="1582201" cy="1582199"/>
              <a:chOff x="3986751" y="1949656"/>
              <a:chExt cx="1582201" cy="1582199"/>
            </a:xfrm>
            <a:scene3d>
              <a:camera prst="perspectiveAbove" fov="1200000"/>
              <a:lightRig rig="threePt" dir="t"/>
            </a:scene3d>
          </p:grpSpPr>
          <p:sp>
            <p:nvSpPr>
              <p:cNvPr id="22" name="21 Elipse"/>
              <p:cNvSpPr/>
              <p:nvPr/>
            </p:nvSpPr>
            <p:spPr>
              <a:xfrm>
                <a:off x="3986751" y="1949656"/>
                <a:ext cx="1582201" cy="1582199"/>
              </a:xfrm>
              <a:prstGeom prst="ellipse">
                <a:avLst/>
              </a:prstGeom>
              <a:sp3d z="133350"/>
            </p:spPr>
            <p:style>
              <a:lnRef idx="1">
                <a:schemeClr val="accent5">
                  <a:hueOff val="-4966938"/>
                  <a:satOff val="19906"/>
                  <a:lumOff val="4314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Elipse 5"/>
              <p:cNvSpPr/>
              <p:nvPr/>
            </p:nvSpPr>
            <p:spPr>
              <a:xfrm>
                <a:off x="4212264" y="2175727"/>
                <a:ext cx="1130272" cy="1130057"/>
              </a:xfrm>
              <a:prstGeom prst="rect">
                <a:avLst/>
              </a:prstGeom>
              <a:sp3d z="13335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510" tIns="16510" rIns="16510" bIns="1651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1600" b="1" kern="1200" dirty="0" smtClean="0"/>
                  <a:t>VERSION FINAL</a:t>
                </a:r>
                <a:endParaRPr lang="es-CO" sz="1600" b="1" dirty="0"/>
              </a:p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1600" b="0" kern="1200" dirty="0" smtClean="0">
                    <a:solidFill>
                      <a:schemeClr val="tx2"/>
                    </a:solidFill>
                  </a:rPr>
                  <a:t>Mayo 30</a:t>
                </a:r>
                <a:endParaRPr lang="es-CO" sz="1300" b="0" kern="1200" dirty="0" smtClean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24" name="Diagram group"/>
          <p:cNvGrpSpPr/>
          <p:nvPr/>
        </p:nvGrpSpPr>
        <p:grpSpPr>
          <a:xfrm>
            <a:off x="5543068" y="2907500"/>
            <a:ext cx="1694761" cy="1694761"/>
            <a:chOff x="5680905" y="1893227"/>
            <a:chExt cx="1694761" cy="1694761"/>
          </a:xfrm>
          <a:scene3d>
            <a:camera prst="perspectiveAbove" fov="1200000"/>
            <a:lightRig rig="threePt" dir="t"/>
          </a:scene3d>
        </p:grpSpPr>
        <p:sp>
          <p:nvSpPr>
            <p:cNvPr id="25" name="24 Lágrima"/>
            <p:cNvSpPr/>
            <p:nvPr/>
          </p:nvSpPr>
          <p:spPr>
            <a:xfrm rot="2700000">
              <a:off x="5680905" y="1893227"/>
              <a:ext cx="1694761" cy="1694761"/>
            </a:xfrm>
            <a:prstGeom prst="teardrop">
              <a:avLst>
                <a:gd name="adj" fmla="val 100000"/>
              </a:avLst>
            </a:prstGeom>
            <a:sp3d z="133350">
              <a:bevelT w="635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3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6" name="29 Grupo"/>
            <p:cNvGrpSpPr/>
            <p:nvPr/>
          </p:nvGrpSpPr>
          <p:grpSpPr>
            <a:xfrm>
              <a:off x="5738538" y="1949656"/>
              <a:ext cx="1582201" cy="1582199"/>
              <a:chOff x="5738538" y="1949656"/>
              <a:chExt cx="1582201" cy="1582199"/>
            </a:xfrm>
            <a:scene3d>
              <a:camera prst="perspectiveAbove" fov="1200000"/>
              <a:lightRig rig="threePt" dir="t"/>
            </a:scene3d>
          </p:grpSpPr>
          <p:sp>
            <p:nvSpPr>
              <p:cNvPr id="27" name="26 Elipse"/>
              <p:cNvSpPr/>
              <p:nvPr/>
            </p:nvSpPr>
            <p:spPr>
              <a:xfrm>
                <a:off x="5738538" y="1949656"/>
                <a:ext cx="1582201" cy="1582199"/>
              </a:xfrm>
              <a:prstGeom prst="ellipse">
                <a:avLst/>
              </a:prstGeom>
              <a:sp3d z="133350"/>
            </p:spPr>
            <p:style>
              <a:lnRef idx="1">
                <a:schemeClr val="accent5">
                  <a:hueOff val="-2483469"/>
                  <a:satOff val="9953"/>
                  <a:lumOff val="2157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Elipse 5"/>
              <p:cNvSpPr/>
              <p:nvPr/>
            </p:nvSpPr>
            <p:spPr>
              <a:xfrm>
                <a:off x="5964051" y="2175727"/>
                <a:ext cx="1130272" cy="1130057"/>
              </a:xfrm>
              <a:prstGeom prst="rect">
                <a:avLst/>
              </a:prstGeom>
              <a:sp3d z="13335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1600" b="1" kern="1200" dirty="0" smtClean="0"/>
                  <a:t>EXPEDICION ACTO ADMINIS-TRATIVO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1600" b="0" kern="1200" dirty="0" smtClean="0">
                    <a:solidFill>
                      <a:schemeClr val="tx2"/>
                    </a:solidFill>
                  </a:rPr>
                  <a:t>Junio 2014</a:t>
                </a:r>
                <a:endParaRPr lang="es-CO" sz="1600" b="0" kern="1200" dirty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29" name="Diagram group"/>
          <p:cNvGrpSpPr/>
          <p:nvPr/>
        </p:nvGrpSpPr>
        <p:grpSpPr>
          <a:xfrm>
            <a:off x="7271064" y="2907263"/>
            <a:ext cx="1694957" cy="1695235"/>
            <a:chOff x="7432903" y="1824295"/>
            <a:chExt cx="1694957" cy="1695235"/>
          </a:xfrm>
          <a:scene3d>
            <a:camera prst="perspectiveAbove" fov="1200000"/>
            <a:lightRig rig="threePt" dir="t"/>
          </a:scene3d>
        </p:grpSpPr>
        <p:sp>
          <p:nvSpPr>
            <p:cNvPr id="30" name="29 Elipse"/>
            <p:cNvSpPr/>
            <p:nvPr/>
          </p:nvSpPr>
          <p:spPr>
            <a:xfrm>
              <a:off x="7432903" y="1824295"/>
              <a:ext cx="1694957" cy="1695235"/>
            </a:xfrm>
            <a:prstGeom prst="ellipse">
              <a:avLst/>
            </a:prstGeom>
            <a:sp3d z="133350">
              <a:bevelT w="635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1" name="34 Grupo"/>
            <p:cNvGrpSpPr/>
            <p:nvPr/>
          </p:nvGrpSpPr>
          <p:grpSpPr>
            <a:xfrm>
              <a:off x="7488838" y="1880815"/>
              <a:ext cx="1582201" cy="1582199"/>
              <a:chOff x="7488838" y="1880815"/>
              <a:chExt cx="1582201" cy="1582199"/>
            </a:xfrm>
            <a:scene3d>
              <a:camera prst="perspectiveAbove" fov="1200000"/>
              <a:lightRig rig="threePt" dir="t"/>
            </a:scene3d>
          </p:grpSpPr>
          <p:sp>
            <p:nvSpPr>
              <p:cNvPr id="32" name="31 Elipse"/>
              <p:cNvSpPr/>
              <p:nvPr/>
            </p:nvSpPr>
            <p:spPr>
              <a:xfrm>
                <a:off x="7488838" y="1880815"/>
                <a:ext cx="1582201" cy="1582199"/>
              </a:xfrm>
              <a:prstGeom prst="ellipse">
                <a:avLst/>
              </a:prstGeom>
              <a:sp3d z="133350"/>
            </p:spPr>
            <p:style>
              <a:lnRef idx="1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Elipse 5"/>
              <p:cNvSpPr/>
              <p:nvPr/>
            </p:nvSpPr>
            <p:spPr>
              <a:xfrm>
                <a:off x="7715253" y="2106886"/>
                <a:ext cx="1130272" cy="1130057"/>
              </a:xfrm>
              <a:prstGeom prst="rect">
                <a:avLst/>
              </a:prstGeom>
              <a:sp3d z="13335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510" tIns="16510" rIns="16510" bIns="1651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1600" b="1" kern="1200" dirty="0" smtClean="0"/>
                  <a:t>PERIODO DE TRANSICION</a:t>
                </a:r>
              </a:p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CO" sz="1300" b="1" dirty="0"/>
              </a:p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1600" b="1" kern="1200" dirty="0" smtClean="0">
                    <a:solidFill>
                      <a:schemeClr val="tx2"/>
                    </a:solidFill>
                  </a:rPr>
                  <a:t>2014 a 2017</a:t>
                </a:r>
                <a:endParaRPr lang="es-CO" sz="1600" b="1" kern="1200" dirty="0">
                  <a:solidFill>
                    <a:schemeClr val="tx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137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685800" y="1611136"/>
            <a:ext cx="8108244" cy="1470025"/>
          </a:xfrm>
          <a:prstGeom prst="rect">
            <a:avLst/>
          </a:prstGeom>
          <a:effectLst>
            <a:outerShdw blurRad="38100" dist="38100" dir="5400000" algn="ctr" rotWithShape="0">
              <a:schemeClr val="tx1"/>
            </a:outerShdw>
          </a:effectLst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6000" b="1" dirty="0" smtClean="0">
                <a:solidFill>
                  <a:schemeClr val="bg1"/>
                </a:solidFill>
              </a:rPr>
              <a:t>! Muchas gracias !</a:t>
            </a:r>
            <a:endParaRPr lang="es-ES" sz="6000" b="1" dirty="0">
              <a:solidFill>
                <a:schemeClr val="bg1"/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990600" y="4053840"/>
            <a:ext cx="6827520" cy="1752600"/>
          </a:xfrm>
          <a:prstGeom prst="rect">
            <a:avLst/>
          </a:prstGeom>
          <a:effectLst>
            <a:outerShdw blurRad="12700" dist="12700" dir="5400000" algn="ctr" rotWithShape="0">
              <a:schemeClr val="bg1">
                <a:alpha val="85000"/>
              </a:schemeClr>
            </a:outerShdw>
          </a:effec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699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287876" y="1421270"/>
            <a:ext cx="8673243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2800" b="1" dirty="0" smtClean="0">
                <a:solidFill>
                  <a:schemeClr val="accent1"/>
                </a:solidFill>
              </a:rPr>
              <a:t>3.1.</a:t>
            </a:r>
            <a:r>
              <a:rPr lang="es-ES_tradnl" sz="2000" b="1" dirty="0" smtClean="0"/>
              <a:t> POR EL COMPROMISO DEL </a:t>
            </a:r>
            <a:r>
              <a:rPr lang="es-ES_tradnl" sz="2000" b="1" dirty="0" smtClean="0">
                <a:solidFill>
                  <a:schemeClr val="accent2"/>
                </a:solidFill>
              </a:rPr>
              <a:t>MINISTERIO DE EDUCACION </a:t>
            </a:r>
            <a:r>
              <a:rPr lang="es-ES_tradnl" sz="2000" b="1" dirty="0" smtClean="0"/>
              <a:t>CON LA CALIDAD EDUCATIVA Y LA TRANSFORMACION DE LA PRACTICA PEDAGOGICA</a:t>
            </a:r>
          </a:p>
          <a:p>
            <a:pPr marL="0" indent="0" algn="ctr">
              <a:buNone/>
            </a:pPr>
            <a:endParaRPr lang="es-ES_tradnl" sz="1800" b="1" dirty="0"/>
          </a:p>
          <a:p>
            <a:pPr marL="0" indent="0" algn="ctr">
              <a:buNone/>
            </a:pPr>
            <a:r>
              <a:rPr lang="es-ES_tradnl" sz="1800" b="1" dirty="0" smtClean="0"/>
              <a:t>Reflejado en 15 grandes acciones:</a:t>
            </a:r>
          </a:p>
          <a:p>
            <a:pPr>
              <a:buClr>
                <a:srgbClr val="FF0000"/>
              </a:buClr>
              <a:buSzPct val="150000"/>
              <a:buFont typeface="+mj-lt"/>
              <a:buAutoNum type="arabicPeriod"/>
            </a:pPr>
            <a:r>
              <a:rPr lang="es-ES_tradnl" sz="2200" dirty="0" smtClean="0"/>
              <a:t>Creación</a:t>
            </a:r>
            <a:r>
              <a:rPr lang="es-ES" sz="2200" dirty="0" smtClean="0"/>
              <a:t> de la nueva sala de evaluación de </a:t>
            </a:r>
            <a:r>
              <a:rPr lang="es-ES_tradnl" sz="2200" dirty="0" smtClean="0"/>
              <a:t>Educación (CONACES)</a:t>
            </a:r>
            <a:endParaRPr lang="es-ES" sz="2200" dirty="0" smtClean="0"/>
          </a:p>
          <a:p>
            <a:pPr>
              <a:buClr>
                <a:srgbClr val="FF0000"/>
              </a:buClr>
              <a:buSzPct val="150000"/>
              <a:buFont typeface="+mj-lt"/>
              <a:buAutoNum type="arabicPeriod"/>
            </a:pPr>
            <a:r>
              <a:rPr lang="es-ES" sz="2200" dirty="0" smtClean="0"/>
              <a:t>Nuevos lineamientos para </a:t>
            </a:r>
            <a:r>
              <a:rPr lang="es-ES_tradnl" sz="2200" dirty="0" smtClean="0"/>
              <a:t>formación</a:t>
            </a:r>
            <a:r>
              <a:rPr lang="es-ES" sz="2200" dirty="0" smtClean="0"/>
              <a:t> de licenciados</a:t>
            </a:r>
          </a:p>
          <a:p>
            <a:pPr>
              <a:buClr>
                <a:srgbClr val="FF0000"/>
              </a:buClr>
              <a:buSzPct val="150000"/>
              <a:buFont typeface="+mj-lt"/>
              <a:buAutoNum type="arabicPeriod"/>
            </a:pPr>
            <a:r>
              <a:rPr lang="es-ES" sz="2200" dirty="0" smtClean="0"/>
              <a:t>Fomento a la </a:t>
            </a:r>
            <a:r>
              <a:rPr lang="es-ES_tradnl" sz="2200" dirty="0" smtClean="0"/>
              <a:t>acreditación</a:t>
            </a:r>
            <a:endParaRPr lang="es-ES" sz="2200" dirty="0" smtClean="0"/>
          </a:p>
          <a:p>
            <a:pPr>
              <a:buClr>
                <a:srgbClr val="FF0000"/>
              </a:buClr>
              <a:buSzPct val="150000"/>
              <a:buFont typeface="+mj-lt"/>
              <a:buAutoNum type="arabicPeriod"/>
            </a:pPr>
            <a:r>
              <a:rPr lang="es-ES" sz="2200" dirty="0" smtClean="0"/>
              <a:t>Programa Todos a Aprender – Formación situada</a:t>
            </a:r>
          </a:p>
          <a:p>
            <a:pPr>
              <a:buClr>
                <a:srgbClr val="FF0000"/>
              </a:buClr>
              <a:buSzPct val="150000"/>
              <a:buFont typeface="+mj-lt"/>
              <a:buAutoNum type="arabicPeriod"/>
            </a:pPr>
            <a:r>
              <a:rPr lang="es-ES" sz="2200" dirty="0" smtClean="0"/>
              <a:t>Fortalecimiento ENS</a:t>
            </a:r>
          </a:p>
          <a:p>
            <a:pPr>
              <a:buClr>
                <a:srgbClr val="FF0000"/>
              </a:buClr>
              <a:buSzPct val="150000"/>
              <a:buFont typeface="+mj-lt"/>
              <a:buAutoNum type="arabicPeriod"/>
            </a:pPr>
            <a:r>
              <a:rPr lang="es-ES" sz="2200" dirty="0" smtClean="0"/>
              <a:t>Fondo de Licenciaturas</a:t>
            </a:r>
          </a:p>
          <a:p>
            <a:pPr>
              <a:buClr>
                <a:srgbClr val="FF0000"/>
              </a:buClr>
              <a:buSzPct val="150000"/>
              <a:buFont typeface="+mj-lt"/>
              <a:buAutoNum type="arabicPeriod"/>
            </a:pPr>
            <a:r>
              <a:rPr lang="es-ES" sz="2200" dirty="0" smtClean="0"/>
              <a:t>Evaluación docente</a:t>
            </a:r>
          </a:p>
          <a:p>
            <a:pPr>
              <a:buClr>
                <a:srgbClr val="FF0000"/>
              </a:buClr>
              <a:buSzPct val="150000"/>
              <a:buFont typeface="+mj-lt"/>
              <a:buAutoNum type="arabicPeriod"/>
            </a:pPr>
            <a:r>
              <a:rPr lang="es-ES" sz="2200" dirty="0" smtClean="0"/>
              <a:t>Acompañamiento para cualificar programas de formación inicial de educadores</a:t>
            </a:r>
            <a:endParaRPr lang="es-ES" sz="2200" dirty="0" smtClean="0">
              <a:solidFill>
                <a:srgbClr val="FF0000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-1" y="454378"/>
            <a:ext cx="6626579" cy="674511"/>
          </a:xfrm>
          <a:prstGeom prst="rect">
            <a:avLst/>
          </a:prstGeom>
          <a:effectLst>
            <a:outerShdw blurRad="38100" dist="38100" dir="5400000" algn="ctr" rotWithShape="0">
              <a:schemeClr val="tx1"/>
            </a:outerShdw>
          </a:effec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¿Por qué los nuevos lineamientos?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732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-1" y="454378"/>
            <a:ext cx="6626579" cy="674511"/>
          </a:xfrm>
          <a:prstGeom prst="rect">
            <a:avLst/>
          </a:prstGeom>
          <a:effectLst>
            <a:outerShdw blurRad="38100" dist="38100" dir="5400000" algn="ctr" rotWithShape="0">
              <a:schemeClr val="tx1"/>
            </a:outerShdw>
          </a:effec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¿Por qué los nuevos lineamientos?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287876" y="1497470"/>
            <a:ext cx="8658003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_tradnl" sz="1800" b="1" dirty="0" smtClean="0"/>
          </a:p>
          <a:p>
            <a:pPr marL="0" indent="0">
              <a:buClr>
                <a:srgbClr val="FF0000"/>
              </a:buClr>
              <a:buSzPct val="150000"/>
              <a:buNone/>
            </a:pPr>
            <a:r>
              <a:rPr lang="es-ES" sz="2800" dirty="0" smtClean="0">
                <a:solidFill>
                  <a:srgbClr val="FF0000"/>
                </a:solidFill>
              </a:rPr>
              <a:t>9.</a:t>
            </a:r>
            <a:r>
              <a:rPr lang="es-ES" sz="2200" dirty="0" smtClean="0"/>
              <a:t> Apoyo en definición y desarrollo de Planes Territoriales de Formación Docente</a:t>
            </a:r>
          </a:p>
          <a:p>
            <a:pPr marL="0" indent="0">
              <a:buClr>
                <a:srgbClr val="FF0000"/>
              </a:buClr>
              <a:buSzPct val="150000"/>
              <a:buNone/>
            </a:pPr>
            <a:r>
              <a:rPr lang="es-ES" sz="2800" dirty="0" smtClean="0">
                <a:solidFill>
                  <a:srgbClr val="FF0000"/>
                </a:solidFill>
              </a:rPr>
              <a:t>10. </a:t>
            </a:r>
            <a:r>
              <a:rPr lang="es-ES" sz="2200" dirty="0" smtClean="0"/>
              <a:t>Estrategia de acompañamiento a docentes noveles</a:t>
            </a:r>
          </a:p>
          <a:p>
            <a:pPr marL="0" indent="0">
              <a:buClr>
                <a:srgbClr val="FF0000"/>
              </a:buClr>
              <a:buSzPct val="150000"/>
              <a:buNone/>
            </a:pPr>
            <a:r>
              <a:rPr lang="es-ES" sz="2800" dirty="0" smtClean="0">
                <a:solidFill>
                  <a:srgbClr val="FF0000"/>
                </a:solidFill>
              </a:rPr>
              <a:t>11.</a:t>
            </a:r>
            <a:r>
              <a:rPr lang="es-ES" sz="2200" dirty="0" smtClean="0">
                <a:solidFill>
                  <a:srgbClr val="FF0000"/>
                </a:solidFill>
              </a:rPr>
              <a:t>  </a:t>
            </a:r>
            <a:r>
              <a:rPr lang="es-ES" sz="2200" dirty="0" smtClean="0"/>
              <a:t>Desarrollo de Programas para mejores prácticas pedagógicas</a:t>
            </a:r>
          </a:p>
          <a:p>
            <a:pPr marL="0" indent="0">
              <a:buClr>
                <a:srgbClr val="FF0000"/>
              </a:buClr>
              <a:buSzPct val="150000"/>
              <a:buNone/>
            </a:pPr>
            <a:r>
              <a:rPr lang="es-ES" sz="2800" dirty="0" smtClean="0">
                <a:solidFill>
                  <a:srgbClr val="FF0000"/>
                </a:solidFill>
              </a:rPr>
              <a:t>12.</a:t>
            </a:r>
            <a:r>
              <a:rPr lang="es-ES" sz="2200" dirty="0" smtClean="0">
                <a:solidFill>
                  <a:srgbClr val="FF0000"/>
                </a:solidFill>
              </a:rPr>
              <a:t>  </a:t>
            </a:r>
            <a:r>
              <a:rPr lang="es-ES" sz="2200" dirty="0" smtClean="0"/>
              <a:t>Diseño e implementación de programas virtuales</a:t>
            </a:r>
          </a:p>
          <a:p>
            <a:pPr marL="0" indent="0">
              <a:buClr>
                <a:srgbClr val="FF0000"/>
              </a:buClr>
              <a:buSzPct val="150000"/>
              <a:buNone/>
            </a:pPr>
            <a:r>
              <a:rPr lang="es-ES" dirty="0" smtClean="0">
                <a:solidFill>
                  <a:srgbClr val="FF0000"/>
                </a:solidFill>
              </a:rPr>
              <a:t>13. </a:t>
            </a:r>
            <a:r>
              <a:rPr lang="es-ES" sz="2200" dirty="0" smtClean="0"/>
              <a:t>Fomento a la formación </a:t>
            </a:r>
            <a:r>
              <a:rPr lang="es-ES" sz="2200" dirty="0" err="1" smtClean="0"/>
              <a:t>posgradual</a:t>
            </a:r>
            <a:endParaRPr lang="es-ES" sz="2200" dirty="0" smtClean="0"/>
          </a:p>
          <a:p>
            <a:pPr marL="0" indent="0">
              <a:buClr>
                <a:srgbClr val="FF0000"/>
              </a:buClr>
              <a:buSzPct val="150000"/>
              <a:buNone/>
            </a:pPr>
            <a:r>
              <a:rPr lang="es-ES" sz="2800" dirty="0" smtClean="0">
                <a:solidFill>
                  <a:srgbClr val="FF0000"/>
                </a:solidFill>
              </a:rPr>
              <a:t>14.</a:t>
            </a:r>
            <a:r>
              <a:rPr lang="es-ES" sz="2200" dirty="0" smtClean="0">
                <a:solidFill>
                  <a:srgbClr val="FF0000"/>
                </a:solidFill>
              </a:rPr>
              <a:t> </a:t>
            </a:r>
            <a:r>
              <a:rPr lang="es-ES" sz="2200" dirty="0" smtClean="0"/>
              <a:t>Impulso a la máxima cualificación de docentes (ICETEX)</a:t>
            </a:r>
          </a:p>
          <a:p>
            <a:pPr marL="0" indent="0">
              <a:buClr>
                <a:srgbClr val="FF0000"/>
              </a:buClr>
              <a:buSzPct val="150000"/>
              <a:buNone/>
            </a:pPr>
            <a:r>
              <a:rPr lang="es-ES" sz="2800" dirty="0" smtClean="0">
                <a:solidFill>
                  <a:srgbClr val="FF0000"/>
                </a:solidFill>
              </a:rPr>
              <a:t>15.</a:t>
            </a:r>
            <a:r>
              <a:rPr lang="es-ES" sz="2200" dirty="0" smtClean="0">
                <a:solidFill>
                  <a:srgbClr val="FF0000"/>
                </a:solidFill>
              </a:rPr>
              <a:t> </a:t>
            </a:r>
            <a:r>
              <a:rPr lang="es-ES" sz="2200" dirty="0" smtClean="0"/>
              <a:t>Consolidación de Plan de Incentivos para docentes del sector oficial</a:t>
            </a:r>
            <a:endParaRPr lang="es-ES" sz="2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2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287876" y="1421271"/>
            <a:ext cx="8856124" cy="81900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2800" b="1" dirty="0" smtClean="0">
                <a:solidFill>
                  <a:schemeClr val="accent1"/>
                </a:solidFill>
              </a:rPr>
              <a:t>3.2.</a:t>
            </a:r>
            <a:r>
              <a:rPr lang="es-ES_tradnl" sz="2000" b="1" dirty="0" smtClean="0"/>
              <a:t> PORQUE </a:t>
            </a:r>
            <a:r>
              <a:rPr lang="es-CO" sz="2000" b="1" dirty="0" smtClean="0"/>
              <a:t>HAY QUE AUMENTAR LAS EXIGENCIAS DE CALIDAD DE LOS PROGRAMAS DE FORMACIÓN INICIAL EN EL SISTEMA NACIONAL DE CALIDAD DE LA EDUCACIÓN SUPERIOR</a:t>
            </a:r>
            <a:endParaRPr lang="es-ES" sz="1800" dirty="0" smtClean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-1" y="454378"/>
            <a:ext cx="6626579" cy="674511"/>
          </a:xfrm>
          <a:prstGeom prst="rect">
            <a:avLst/>
          </a:prstGeom>
          <a:effectLst>
            <a:outerShdw blurRad="38100" dist="38100" dir="5400000" algn="ctr" rotWithShape="0">
              <a:schemeClr val="tx1"/>
            </a:outerShdw>
          </a:effec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¿Por qué los nuevos lineamientos?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66889" y="2445798"/>
            <a:ext cx="8229600" cy="66278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 smtClean="0"/>
              <a:t>Articular los criterios de calidad del Sistema Nacional de la Calidad de la </a:t>
            </a:r>
            <a:r>
              <a:rPr lang="es-ES_tradnl" sz="1800" dirty="0" smtClean="0"/>
              <a:t>Educación</a:t>
            </a:r>
            <a:r>
              <a:rPr lang="es-ES" sz="1800" dirty="0" smtClean="0"/>
              <a:t> Superior con los requisitos de </a:t>
            </a:r>
            <a:r>
              <a:rPr lang="es-ES_tradnl" sz="1800" dirty="0" smtClean="0"/>
              <a:t>formación</a:t>
            </a:r>
            <a:r>
              <a:rPr lang="es-ES" sz="1800" dirty="0" smtClean="0"/>
              <a:t> de maestros</a:t>
            </a:r>
            <a:br>
              <a:rPr lang="es-ES" sz="1800" dirty="0" smtClean="0"/>
            </a:br>
            <a:endParaRPr lang="es-ES" sz="1800" dirty="0"/>
          </a:p>
        </p:txBody>
      </p:sp>
      <p:graphicFrame>
        <p:nvGraphicFramePr>
          <p:cNvPr id="7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915089"/>
              </p:ext>
            </p:extLst>
          </p:nvPr>
        </p:nvGraphicFramePr>
        <p:xfrm>
          <a:off x="22578" y="2999250"/>
          <a:ext cx="4459111" cy="3977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lecha derecha 6"/>
          <p:cNvSpPr/>
          <p:nvPr/>
        </p:nvSpPr>
        <p:spPr>
          <a:xfrm>
            <a:off x="4005440" y="4332395"/>
            <a:ext cx="821267" cy="889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440687723"/>
              </p:ext>
            </p:extLst>
          </p:nvPr>
        </p:nvGraphicFramePr>
        <p:xfrm>
          <a:off x="3883520" y="2777188"/>
          <a:ext cx="6528658" cy="4392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5205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/>
      <p:bldGraphic spid="7" grpId="0">
        <p:bldAsOne/>
      </p:bldGraphic>
      <p:bldP spid="9" grpId="0" animBg="1"/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746759" y="2090172"/>
            <a:ext cx="77199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/>
              <a:t>El </a:t>
            </a:r>
            <a:r>
              <a:rPr lang="es-CO" sz="2800" dirty="0"/>
              <a:t>porcentaje de los estudiantes inscritos para pregrado en el Núcleo Básico de Educación en 2012 alcanza el 6.7% del total, ocupando el 4º lugar de preferencia entre 54 profesiones, después de i) Administración, ii) Medicina y iii) Derecho y por encima de profesiones como las Ingenierías.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-1" y="454378"/>
            <a:ext cx="6626579" cy="674511"/>
          </a:xfrm>
          <a:prstGeom prst="rect">
            <a:avLst/>
          </a:prstGeom>
          <a:effectLst>
            <a:outerShdw blurRad="38100" dist="38100" dir="5400000" algn="ctr" rotWithShape="0">
              <a:schemeClr val="tx1"/>
            </a:outerShdw>
          </a:effec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¿Por qué los nuevos lineamientos?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700625" y="1280951"/>
            <a:ext cx="2457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>
                <a:solidFill>
                  <a:schemeClr val="accent1"/>
                </a:solidFill>
              </a:rPr>
              <a:t>3.2. SITUACIÓN </a:t>
            </a:r>
            <a:r>
              <a:rPr lang="es-CO" b="1" dirty="0">
                <a:solidFill>
                  <a:schemeClr val="accent1"/>
                </a:solidFill>
              </a:rPr>
              <a:t>ACTUAL</a:t>
            </a:r>
            <a:endParaRPr lang="es-E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6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239536" y="1465617"/>
            <a:ext cx="8713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b="0" dirty="0">
                <a:solidFill>
                  <a:srgbClr val="990033"/>
                </a:solidFill>
              </a:rPr>
              <a:t> </a:t>
            </a:r>
            <a:r>
              <a:rPr lang="es-ES" sz="3200" dirty="0" smtClean="0">
                <a:solidFill>
                  <a:srgbClr val="990033"/>
                </a:solidFill>
                <a:latin typeface="Calibri" charset="0"/>
              </a:rPr>
              <a:t>Cobertura en el país</a:t>
            </a:r>
            <a:endParaRPr lang="es-ES" sz="3200" dirty="0">
              <a:solidFill>
                <a:srgbClr val="990033"/>
              </a:solidFill>
              <a:latin typeface="Calibri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276475"/>
            <a:ext cx="8702499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13500000" algn="ctr" rotWithShape="0">
                    <a:srgbClr val="2F4D71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-1" y="439138"/>
            <a:ext cx="6626579" cy="674511"/>
          </a:xfrm>
          <a:prstGeom prst="rect">
            <a:avLst/>
          </a:prstGeom>
          <a:effectLst>
            <a:outerShdw blurRad="38100" dist="38100" dir="5400000" algn="ctr" rotWithShape="0">
              <a:schemeClr val="tx1"/>
            </a:outerShdw>
          </a:effec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¿Por qué los nuevos lineamientos?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700625" y="1280951"/>
            <a:ext cx="2457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>
                <a:solidFill>
                  <a:schemeClr val="accent1"/>
                </a:solidFill>
              </a:rPr>
              <a:t>3.2. SITUACIÓN </a:t>
            </a:r>
            <a:r>
              <a:rPr lang="es-CO" b="1" dirty="0">
                <a:solidFill>
                  <a:schemeClr val="accent1"/>
                </a:solidFill>
              </a:rPr>
              <a:t>ACTUAL</a:t>
            </a:r>
            <a:endParaRPr lang="es-E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0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746759" y="3205626"/>
            <a:ext cx="2763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</a:rPr>
              <a:t>781 programas de educación</a:t>
            </a:r>
            <a:endParaRPr lang="es-CO" sz="2800" b="1" dirty="0">
              <a:solidFill>
                <a:srgbClr val="C00000"/>
              </a:solidFill>
            </a:endParaRPr>
          </a:p>
        </p:txBody>
      </p:sp>
      <p:pic>
        <p:nvPicPr>
          <p:cNvPr id="10" name="Picture 2" descr="C:\Users\rdiaz\Desktop\mapa programas educació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12" y="1650283"/>
            <a:ext cx="4982484" cy="487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-1" y="454378"/>
            <a:ext cx="6626579" cy="674511"/>
          </a:xfrm>
          <a:prstGeom prst="rect">
            <a:avLst/>
          </a:prstGeom>
          <a:effectLst>
            <a:outerShdw blurRad="38100" dist="38100" dir="5400000" algn="ctr" rotWithShape="0">
              <a:schemeClr val="tx1"/>
            </a:outerShdw>
          </a:effec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¿Por qué los nuevos lineamientos?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700625" y="1280951"/>
            <a:ext cx="2457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>
                <a:solidFill>
                  <a:schemeClr val="accent1"/>
                </a:solidFill>
              </a:rPr>
              <a:t>3.2. SITUACIÓN </a:t>
            </a:r>
            <a:r>
              <a:rPr lang="es-CO" b="1" dirty="0">
                <a:solidFill>
                  <a:schemeClr val="accent1"/>
                </a:solidFill>
              </a:rPr>
              <a:t>ACTUAL</a:t>
            </a:r>
            <a:endParaRPr lang="es-E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4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1852</Words>
  <Application>Microsoft Office PowerPoint</Application>
  <PresentationFormat>Presentación en pantalla (4:3)</PresentationFormat>
  <Paragraphs>200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men</dc:creator>
  <cp:lastModifiedBy>Samsung</cp:lastModifiedBy>
  <cp:revision>71</cp:revision>
  <dcterms:created xsi:type="dcterms:W3CDTF">2014-04-27T14:59:29Z</dcterms:created>
  <dcterms:modified xsi:type="dcterms:W3CDTF">2014-10-02T00:52:39Z</dcterms:modified>
</cp:coreProperties>
</file>