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2" r:id="rId4"/>
    <p:sldId id="260" r:id="rId5"/>
    <p:sldId id="257"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59" r:id="rId19"/>
    <p:sldId id="263" r:id="rId20"/>
    <p:sldId id="279" r:id="rId21"/>
    <p:sldId id="280"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FF"/>
    <a:srgbClr val="0053FA"/>
    <a:srgbClr val="0046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B5E30825-25FC-4832-84DE-E1EC8D78C4CE}" type="datetimeFigureOut">
              <a:rPr lang="es-CO" smtClean="0"/>
              <a:t>13/03/2014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1472028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5E30825-25FC-4832-84DE-E1EC8D78C4CE}" type="datetimeFigureOut">
              <a:rPr lang="es-CO" smtClean="0"/>
              <a:t>13/03/2014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264560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5E30825-25FC-4832-84DE-E1EC8D78C4CE}" type="datetimeFigureOut">
              <a:rPr lang="es-CO" smtClean="0"/>
              <a:t>13/03/2014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389675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B5E30825-25FC-4832-84DE-E1EC8D78C4CE}" type="datetimeFigureOut">
              <a:rPr lang="es-CO" smtClean="0"/>
              <a:t>13/03/2014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346467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5E30825-25FC-4832-84DE-E1EC8D78C4CE}" type="datetimeFigureOut">
              <a:rPr lang="es-CO" smtClean="0"/>
              <a:t>13/03/2014</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348723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B5E30825-25FC-4832-84DE-E1EC8D78C4CE}" type="datetimeFigureOut">
              <a:rPr lang="es-CO" smtClean="0"/>
              <a:t>13/03/2014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73320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B5E30825-25FC-4832-84DE-E1EC8D78C4CE}" type="datetimeFigureOut">
              <a:rPr lang="es-CO" smtClean="0"/>
              <a:t>13/03/2014</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37090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B5E30825-25FC-4832-84DE-E1EC8D78C4CE}" type="datetimeFigureOut">
              <a:rPr lang="es-CO" smtClean="0"/>
              <a:t>13/03/2014</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130076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5E30825-25FC-4832-84DE-E1EC8D78C4CE}" type="datetimeFigureOut">
              <a:rPr lang="es-CO" smtClean="0"/>
              <a:t>13/03/2014</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2312940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E30825-25FC-4832-84DE-E1EC8D78C4CE}" type="datetimeFigureOut">
              <a:rPr lang="es-CO" smtClean="0"/>
              <a:t>13/03/2014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928101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5E30825-25FC-4832-84DE-E1EC8D78C4CE}" type="datetimeFigureOut">
              <a:rPr lang="es-CO" smtClean="0"/>
              <a:t>13/03/2014</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055FDF1D-D45D-44DF-A068-BC0D8BB088EF}" type="slidenum">
              <a:rPr lang="es-CO" smtClean="0"/>
              <a:t>‹Nº›</a:t>
            </a:fld>
            <a:endParaRPr lang="es-CO"/>
          </a:p>
        </p:txBody>
      </p:sp>
    </p:spTree>
    <p:extLst>
      <p:ext uri="{BB962C8B-B14F-4D97-AF65-F5344CB8AC3E}">
        <p14:creationId xmlns:p14="http://schemas.microsoft.com/office/powerpoint/2010/main" val="1382521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30825-25FC-4832-84DE-E1EC8D78C4CE}" type="datetimeFigureOut">
              <a:rPr lang="es-CO" smtClean="0"/>
              <a:t>13/03/2014</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FDF1D-D45D-44DF-A068-BC0D8BB088EF}" type="slidenum">
              <a:rPr lang="es-CO" smtClean="0"/>
              <a:t>‹Nº›</a:t>
            </a:fld>
            <a:endParaRPr lang="es-CO"/>
          </a:p>
        </p:txBody>
      </p:sp>
    </p:spTree>
    <p:extLst>
      <p:ext uri="{BB962C8B-B14F-4D97-AF65-F5344CB8AC3E}">
        <p14:creationId xmlns:p14="http://schemas.microsoft.com/office/powerpoint/2010/main" val="4274764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37242" y="557754"/>
            <a:ext cx="6096000" cy="1552220"/>
          </a:xfrm>
          <a:prstGeom prst="rect">
            <a:avLst/>
          </a:prstGeom>
        </p:spPr>
        <p:txBody>
          <a:bodyPr>
            <a:spAutoFit/>
          </a:bodyPr>
          <a:lstStyle/>
          <a:p>
            <a:pPr marL="449580" indent="-449580" algn="ctr">
              <a:lnSpc>
                <a:spcPct val="115000"/>
              </a:lnSpc>
              <a:spcAft>
                <a:spcPts val="1000"/>
              </a:spcAft>
            </a:pPr>
            <a:r>
              <a:rPr lang="es-CO" b="1" dirty="0" smtClean="0">
                <a:effectLst/>
                <a:latin typeface="Arial" panose="020B0604020202020204" pitchFamily="34" charset="0"/>
                <a:ea typeface="Calibri" panose="020F0502020204030204" pitchFamily="34" charset="0"/>
                <a:cs typeface="Times New Roman" panose="02020603050405020304" pitchFamily="18" charset="0"/>
              </a:rPr>
              <a:t>LA INTERDISCIPLINARIEDAD EN EL PROGRAMA ACADÉMICO</a:t>
            </a:r>
          </a:p>
          <a:p>
            <a:pPr marL="449580" indent="-449580" algn="ctr">
              <a:lnSpc>
                <a:spcPct val="115000"/>
              </a:lnSpc>
              <a:spcAft>
                <a:spcPts val="1000"/>
              </a:spcAft>
            </a:pPr>
            <a:endParaRPr lang="es-CO" sz="1600" b="1" dirty="0">
              <a:latin typeface="Arial" panose="020B0604020202020204" pitchFamily="34" charset="0"/>
              <a:ea typeface="Calibri" panose="020F0502020204030204" pitchFamily="34" charset="0"/>
              <a:cs typeface="Times New Roman" panose="02020603050405020304" pitchFamily="18" charset="0"/>
            </a:endParaRPr>
          </a:p>
          <a:p>
            <a:pPr marL="449580" indent="-449580" algn="ctr">
              <a:lnSpc>
                <a:spcPct val="115000"/>
              </a:lnSpc>
              <a:spcAft>
                <a:spcPts val="100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ángulo 11"/>
          <p:cNvSpPr/>
          <p:nvPr/>
        </p:nvSpPr>
        <p:spPr>
          <a:xfrm>
            <a:off x="722554" y="872199"/>
            <a:ext cx="2614108" cy="923330"/>
          </a:xfrm>
          <a:prstGeom prst="rect">
            <a:avLst/>
          </a:prstGeom>
        </p:spPr>
        <p:txBody>
          <a:bodyPr wrap="square">
            <a:spAutoFit/>
          </a:bodyPr>
          <a:lstStyle/>
          <a:p>
            <a:pPr algn="r"/>
            <a:r>
              <a:rPr lang="es-CO" b="1" i="1" u="none" strike="noStrike" baseline="0" dirty="0" smtClean="0">
                <a:solidFill>
                  <a:srgbClr val="008000"/>
                </a:solidFill>
                <a:latin typeface="Times New Roman" panose="02020603050405020304" pitchFamily="18" charset="0"/>
              </a:rPr>
              <a:t>Cambiar es difícil, </a:t>
            </a:r>
            <a:endParaRPr lang="es-CO" b="1" i="0" u="none" strike="noStrike" baseline="0" dirty="0" smtClean="0">
              <a:solidFill>
                <a:srgbClr val="008000"/>
              </a:solidFill>
              <a:latin typeface="Times New Roman" panose="02020603050405020304" pitchFamily="18" charset="0"/>
            </a:endParaRPr>
          </a:p>
          <a:p>
            <a:pPr algn="r"/>
            <a:r>
              <a:rPr lang="es-CO" b="1" i="1" u="none" strike="noStrike" baseline="0" dirty="0" smtClean="0">
                <a:solidFill>
                  <a:srgbClr val="008000"/>
                </a:solidFill>
                <a:latin typeface="Times New Roman" panose="02020603050405020304" pitchFamily="18" charset="0"/>
              </a:rPr>
              <a:t>pero es posible y urgente </a:t>
            </a:r>
            <a:endParaRPr lang="es-CO" b="1" i="0" u="none" strike="noStrike" baseline="0" dirty="0" smtClean="0">
              <a:solidFill>
                <a:srgbClr val="008000"/>
              </a:solidFill>
              <a:latin typeface="Times New Roman" panose="02020603050405020304" pitchFamily="18" charset="0"/>
            </a:endParaRPr>
          </a:p>
          <a:p>
            <a:pPr algn="r"/>
            <a:r>
              <a:rPr lang="es-CO" b="1" i="1" u="none" strike="noStrike" baseline="0" dirty="0" smtClean="0">
                <a:solidFill>
                  <a:srgbClr val="008000"/>
                </a:solidFill>
                <a:latin typeface="Times New Roman" panose="02020603050405020304" pitchFamily="18" charset="0"/>
              </a:rPr>
              <a:t>Paulo Freire </a:t>
            </a:r>
            <a:endParaRPr lang="es-CO" b="1" dirty="0">
              <a:solidFill>
                <a:srgbClr val="008000"/>
              </a:solidFill>
            </a:endParaRPr>
          </a:p>
        </p:txBody>
      </p:sp>
      <p:sp>
        <p:nvSpPr>
          <p:cNvPr id="5" name="Rectángulo 4"/>
          <p:cNvSpPr/>
          <p:nvPr/>
        </p:nvSpPr>
        <p:spPr>
          <a:xfrm>
            <a:off x="3897854" y="1333864"/>
            <a:ext cx="6096000" cy="1754326"/>
          </a:xfrm>
          <a:prstGeom prst="rect">
            <a:avLst/>
          </a:prstGeom>
        </p:spPr>
        <p:txBody>
          <a:bodyPr>
            <a:spAutoFit/>
          </a:bodyPr>
          <a:lstStyle/>
          <a:p>
            <a:pPr algn="just"/>
            <a:r>
              <a:rPr lang="es-CO" dirty="0"/>
              <a:t>L</a:t>
            </a:r>
            <a:r>
              <a:rPr lang="es-CO" dirty="0" smtClean="0"/>
              <a:t>a </a:t>
            </a:r>
            <a:r>
              <a:rPr lang="es-CO" dirty="0"/>
              <a:t>Declaración Mundial sobre la Educación </a:t>
            </a:r>
            <a:r>
              <a:rPr lang="es-CO" dirty="0" smtClean="0"/>
              <a:t>Superior </a:t>
            </a:r>
            <a:r>
              <a:rPr lang="es-CO" dirty="0"/>
              <a:t>en el Siglo </a:t>
            </a:r>
            <a:r>
              <a:rPr lang="es-CO" dirty="0" smtClean="0"/>
              <a:t>XXI : </a:t>
            </a:r>
            <a:r>
              <a:rPr lang="es-CO" dirty="0"/>
              <a:t>visión y acción de la UNESCO (1998), </a:t>
            </a:r>
            <a:r>
              <a:rPr lang="es-CO" dirty="0" smtClean="0"/>
              <a:t>en </a:t>
            </a:r>
            <a:r>
              <a:rPr lang="es-CO" dirty="0"/>
              <a:t>la cual se expresa que </a:t>
            </a:r>
            <a:r>
              <a:rPr lang="es-CO" dirty="0" smtClean="0"/>
              <a:t> </a:t>
            </a:r>
            <a:r>
              <a:rPr lang="es-CO" b="1" dirty="0" smtClean="0">
                <a:solidFill>
                  <a:srgbClr val="FF0000"/>
                </a:solidFill>
              </a:rPr>
              <a:t>las </a:t>
            </a:r>
            <a:r>
              <a:rPr lang="es-CO" b="1" dirty="0">
                <a:solidFill>
                  <a:srgbClr val="FF0000"/>
                </a:solidFill>
              </a:rPr>
              <a:t>universidades no están dando las respuestas esperadas a los muchos desafíos</a:t>
            </a:r>
            <a:r>
              <a:rPr lang="es-CO" dirty="0"/>
              <a:t> que, de </a:t>
            </a:r>
          </a:p>
          <a:p>
            <a:pPr algn="just"/>
            <a:r>
              <a:rPr lang="es-CO" dirty="0"/>
              <a:t>diversa índole, se plantean en el campo de la </a:t>
            </a:r>
            <a:r>
              <a:rPr lang="es-CO" b="1" dirty="0">
                <a:solidFill>
                  <a:srgbClr val="008000"/>
                </a:solidFill>
              </a:rPr>
              <a:t>economía</a:t>
            </a:r>
            <a:r>
              <a:rPr lang="es-CO" dirty="0"/>
              <a:t>, de la </a:t>
            </a:r>
            <a:r>
              <a:rPr lang="es-CO" b="1" dirty="0">
                <a:solidFill>
                  <a:srgbClr val="008000"/>
                </a:solidFill>
              </a:rPr>
              <a:t>empresa, de la sociedad, de la </a:t>
            </a:r>
            <a:r>
              <a:rPr lang="es-CO" b="1" dirty="0" smtClean="0">
                <a:solidFill>
                  <a:srgbClr val="008000"/>
                </a:solidFill>
              </a:rPr>
              <a:t>política </a:t>
            </a:r>
            <a:r>
              <a:rPr lang="es-CO" b="1" dirty="0">
                <a:solidFill>
                  <a:srgbClr val="008000"/>
                </a:solidFill>
              </a:rPr>
              <a:t>o de la cultura</a:t>
            </a:r>
            <a:r>
              <a:rPr lang="es-CO" dirty="0"/>
              <a:t>. </a:t>
            </a:r>
          </a:p>
        </p:txBody>
      </p:sp>
      <p:sp>
        <p:nvSpPr>
          <p:cNvPr id="7" name="Rectángulo 6"/>
          <p:cNvSpPr/>
          <p:nvPr/>
        </p:nvSpPr>
        <p:spPr>
          <a:xfrm>
            <a:off x="806823" y="3173505"/>
            <a:ext cx="9187031" cy="2862322"/>
          </a:xfrm>
          <a:prstGeom prst="rect">
            <a:avLst/>
          </a:prstGeom>
        </p:spPr>
        <p:txBody>
          <a:bodyPr wrap="square">
            <a:spAutoFit/>
          </a:bodyPr>
          <a:lstStyle/>
          <a:p>
            <a:pPr algn="just"/>
            <a:r>
              <a:rPr lang="es-CO" dirty="0"/>
              <a:t>Para este momento, la dinámica mundial y el desarrollo económico de los países </a:t>
            </a:r>
            <a:r>
              <a:rPr lang="es-CO" dirty="0" smtClean="0"/>
              <a:t>industrializados</a:t>
            </a:r>
            <a:r>
              <a:rPr lang="es-CO" dirty="0"/>
              <a:t>, exigen que las instituciones universitarias integren en la función que deben </a:t>
            </a:r>
            <a:r>
              <a:rPr lang="es-CO" dirty="0" smtClean="0"/>
              <a:t>cumplir </a:t>
            </a:r>
            <a:r>
              <a:rPr lang="es-CO" dirty="0"/>
              <a:t>no sólo el descubrimiento, la generación, difusión y la aplicación del conocimiento, </a:t>
            </a:r>
            <a:r>
              <a:rPr lang="es-CO" dirty="0" smtClean="0"/>
              <a:t>sino </a:t>
            </a:r>
            <a:r>
              <a:rPr lang="es-CO" dirty="0"/>
              <a:t>también el </a:t>
            </a:r>
            <a:r>
              <a:rPr lang="es-CO" b="1" dirty="0">
                <a:solidFill>
                  <a:srgbClr val="FF0000"/>
                </a:solidFill>
              </a:rPr>
              <a:t>ofrecimiento de respuestas a las necesidades sociales de cada momento</a:t>
            </a:r>
            <a:r>
              <a:rPr lang="es-CO" dirty="0"/>
              <a:t>, es </a:t>
            </a:r>
            <a:r>
              <a:rPr lang="es-CO" dirty="0" smtClean="0"/>
              <a:t>decir</a:t>
            </a:r>
            <a:r>
              <a:rPr lang="es-CO" dirty="0"/>
              <a:t>, hacer realidad la denominada pertinencia social, de manera que se satisfagan las </a:t>
            </a:r>
            <a:r>
              <a:rPr lang="es-CO" dirty="0" smtClean="0"/>
              <a:t>demandas </a:t>
            </a:r>
            <a:r>
              <a:rPr lang="es-CO" dirty="0"/>
              <a:t>de la sociedad con calidad. </a:t>
            </a:r>
            <a:endParaRPr lang="es-CO" dirty="0" smtClean="0"/>
          </a:p>
          <a:p>
            <a:pPr algn="just"/>
            <a:endParaRPr lang="es-CO" dirty="0"/>
          </a:p>
          <a:p>
            <a:pPr algn="just"/>
            <a:r>
              <a:rPr lang="es-CO" dirty="0" smtClean="0"/>
              <a:t>En </a:t>
            </a:r>
            <a:r>
              <a:rPr lang="es-CO" dirty="0"/>
              <a:t>este sentido, la </a:t>
            </a:r>
            <a:r>
              <a:rPr lang="es-CO" dirty="0" smtClean="0"/>
              <a:t>Unesco, establece </a:t>
            </a:r>
            <a:r>
              <a:rPr lang="es-CO" dirty="0"/>
              <a:t>que </a:t>
            </a:r>
            <a:r>
              <a:rPr lang="es-CO" dirty="0" smtClean="0"/>
              <a:t>la </a:t>
            </a:r>
            <a:r>
              <a:rPr lang="es-CO" dirty="0"/>
              <a:t>pertinencia de la educación superior en relación con el servicio a la sociedad, debe </a:t>
            </a:r>
            <a:r>
              <a:rPr lang="es-CO" dirty="0" smtClean="0"/>
              <a:t>propiciar </a:t>
            </a:r>
            <a:r>
              <a:rPr lang="es-CO" dirty="0"/>
              <a:t>un </a:t>
            </a:r>
            <a:r>
              <a:rPr lang="es-CO" b="1" dirty="0">
                <a:solidFill>
                  <a:srgbClr val="FF00FF"/>
                </a:solidFill>
              </a:rPr>
              <a:t>análisis que incorpore </a:t>
            </a:r>
            <a:r>
              <a:rPr lang="es-CO" dirty="0"/>
              <a:t>lo </a:t>
            </a:r>
            <a:r>
              <a:rPr lang="es-CO" b="1" dirty="0">
                <a:solidFill>
                  <a:srgbClr val="FF00FF"/>
                </a:solidFill>
              </a:rPr>
              <a:t>inter y lo </a:t>
            </a:r>
            <a:r>
              <a:rPr lang="es-CO" b="1" dirty="0" err="1">
                <a:solidFill>
                  <a:srgbClr val="FF00FF"/>
                </a:solidFill>
              </a:rPr>
              <a:t>transdisciplinar</a:t>
            </a:r>
            <a:r>
              <a:rPr lang="es-CO" b="1" dirty="0">
                <a:solidFill>
                  <a:srgbClr val="FF00FF"/>
                </a:solidFill>
              </a:rPr>
              <a:t>, </a:t>
            </a:r>
            <a:r>
              <a:rPr lang="es-CO" dirty="0"/>
              <a:t>como una manera de contar </a:t>
            </a:r>
            <a:r>
              <a:rPr lang="es-CO" dirty="0" smtClean="0"/>
              <a:t>con </a:t>
            </a:r>
            <a:r>
              <a:rPr lang="es-CO" dirty="0"/>
              <a:t>una visión más concreta y holística de esa realidad social. </a:t>
            </a:r>
          </a:p>
        </p:txBody>
      </p:sp>
    </p:spTree>
    <p:extLst>
      <p:ext uri="{BB962C8B-B14F-4D97-AF65-F5344CB8AC3E}">
        <p14:creationId xmlns:p14="http://schemas.microsoft.com/office/powerpoint/2010/main" val="201529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204912" y="709612"/>
            <a:ext cx="9782175" cy="5438775"/>
          </a:xfrm>
          <a:prstGeom prst="rect">
            <a:avLst/>
          </a:prstGeom>
        </p:spPr>
      </p:pic>
    </p:spTree>
    <p:extLst>
      <p:ext uri="{BB962C8B-B14F-4D97-AF65-F5344CB8AC3E}">
        <p14:creationId xmlns:p14="http://schemas.microsoft.com/office/powerpoint/2010/main" val="290427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52550" y="757237"/>
            <a:ext cx="9486900" cy="5343525"/>
          </a:xfrm>
          <a:prstGeom prst="rect">
            <a:avLst/>
          </a:prstGeom>
        </p:spPr>
      </p:pic>
    </p:spTree>
    <p:extLst>
      <p:ext uri="{BB962C8B-B14F-4D97-AF65-F5344CB8AC3E}">
        <p14:creationId xmlns:p14="http://schemas.microsoft.com/office/powerpoint/2010/main" val="2852019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656678" y="-76200"/>
            <a:ext cx="9087522" cy="6852885"/>
          </a:xfrm>
          <a:prstGeom prst="rect">
            <a:avLst/>
          </a:prstGeom>
        </p:spPr>
      </p:pic>
    </p:spTree>
    <p:extLst>
      <p:ext uri="{BB962C8B-B14F-4D97-AF65-F5344CB8AC3E}">
        <p14:creationId xmlns:p14="http://schemas.microsoft.com/office/powerpoint/2010/main" val="376390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47800" y="123825"/>
            <a:ext cx="9296400" cy="6610350"/>
          </a:xfrm>
          <a:prstGeom prst="rect">
            <a:avLst/>
          </a:prstGeom>
        </p:spPr>
      </p:pic>
    </p:spTree>
    <p:extLst>
      <p:ext uri="{BB962C8B-B14F-4D97-AF65-F5344CB8AC3E}">
        <p14:creationId xmlns:p14="http://schemas.microsoft.com/office/powerpoint/2010/main" val="2143191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3185" y="215153"/>
            <a:ext cx="11295530" cy="6740307"/>
          </a:xfrm>
          <a:prstGeom prst="rect">
            <a:avLst/>
          </a:prstGeom>
        </p:spPr>
        <p:txBody>
          <a:bodyPr wrap="square">
            <a:spAutoFit/>
          </a:bodyPr>
          <a:lstStyle/>
          <a:p>
            <a:r>
              <a:rPr lang="es-CO" dirty="0">
                <a:latin typeface="TimesNewRoman"/>
              </a:rPr>
              <a:t>Por otro lado y teniendo en cuenta la interdisciplinariedad de la propuesta se debe considerar</a:t>
            </a:r>
          </a:p>
          <a:p>
            <a:r>
              <a:rPr lang="es-CO" dirty="0">
                <a:latin typeface="TimesNewRoman"/>
              </a:rPr>
              <a:t>que la </a:t>
            </a:r>
            <a:r>
              <a:rPr lang="es-CO" sz="2000" b="1" u="sng" dirty="0">
                <a:solidFill>
                  <a:srgbClr val="FF00FF"/>
                </a:solidFill>
                <a:latin typeface="TimesNewRoman"/>
              </a:rPr>
              <a:t>dimensión procedimental </a:t>
            </a:r>
            <a:r>
              <a:rPr lang="es-CO" b="1" dirty="0">
                <a:solidFill>
                  <a:srgbClr val="FF00FF"/>
                </a:solidFill>
                <a:latin typeface="TimesNewRoman"/>
              </a:rPr>
              <a:t>en ciencias naturales </a:t>
            </a:r>
            <a:r>
              <a:rPr lang="es-CO" b="1" dirty="0" smtClean="0">
                <a:solidFill>
                  <a:srgbClr val="FF00FF"/>
                </a:solidFill>
                <a:latin typeface="TimesNewRoman"/>
              </a:rPr>
              <a:t>requiere</a:t>
            </a:r>
            <a:r>
              <a:rPr lang="es-CO" dirty="0" smtClean="0">
                <a:latin typeface="TimesNewRoman"/>
              </a:rPr>
              <a:t>:</a:t>
            </a:r>
          </a:p>
          <a:p>
            <a:endParaRPr lang="es-CO" dirty="0">
              <a:latin typeface="TimesNewRoman"/>
            </a:endParaRPr>
          </a:p>
          <a:p>
            <a:r>
              <a:rPr lang="es-CO" dirty="0" smtClean="0">
                <a:latin typeface="TimesNewRoman"/>
              </a:rPr>
              <a:t> Incluir </a:t>
            </a:r>
            <a:r>
              <a:rPr lang="es-CO" dirty="0">
                <a:latin typeface="TimesNewRoman"/>
              </a:rPr>
              <a:t>en la formación de formadores </a:t>
            </a:r>
            <a:r>
              <a:rPr lang="es-CO" b="1" dirty="0" smtClean="0">
                <a:solidFill>
                  <a:srgbClr val="FF00FF"/>
                </a:solidFill>
                <a:latin typeface="TimesNewRoman"/>
              </a:rPr>
              <a:t>la promoción </a:t>
            </a:r>
            <a:r>
              <a:rPr lang="es-CO" b="1" dirty="0">
                <a:solidFill>
                  <a:srgbClr val="FF00FF"/>
                </a:solidFill>
                <a:latin typeface="TimesNewRoman"/>
              </a:rPr>
              <a:t>y desarrollo del aprendizaje de destrezas y habilidades </a:t>
            </a:r>
            <a:r>
              <a:rPr lang="es-CO" dirty="0">
                <a:latin typeface="TimesNewRoman"/>
              </a:rPr>
              <a:t>asociadas al </a:t>
            </a:r>
            <a:r>
              <a:rPr lang="es-CO" dirty="0" smtClean="0">
                <a:latin typeface="TimesNewRoman"/>
              </a:rPr>
              <a:t>razonamiento científico</a:t>
            </a:r>
            <a:r>
              <a:rPr lang="es-CO" dirty="0">
                <a:latin typeface="TimesNewRoman"/>
              </a:rPr>
              <a:t>, </a:t>
            </a:r>
            <a:endParaRPr lang="es-CO" dirty="0" smtClean="0">
              <a:latin typeface="TimesNewRoman"/>
            </a:endParaRPr>
          </a:p>
          <a:p>
            <a:endParaRPr lang="es-CO" dirty="0">
              <a:latin typeface="TimesNewRoman"/>
            </a:endParaRPr>
          </a:p>
          <a:p>
            <a:pPr marL="986400" lvl="2" indent="-180000">
              <a:buFont typeface="Arial" panose="020B0604020202020204" pitchFamily="34" charset="0"/>
              <a:buChar char="•"/>
            </a:pPr>
            <a:r>
              <a:rPr lang="es-CO" dirty="0">
                <a:latin typeface="TimesNewRoman"/>
              </a:rPr>
              <a:t>L</a:t>
            </a:r>
            <a:r>
              <a:rPr lang="es-CO" dirty="0" smtClean="0">
                <a:latin typeface="TimesNewRoman"/>
              </a:rPr>
              <a:t>a </a:t>
            </a:r>
            <a:r>
              <a:rPr lang="es-CO" dirty="0">
                <a:latin typeface="TimesNewRoman"/>
              </a:rPr>
              <a:t>generación de hipótesis, </a:t>
            </a:r>
            <a:endParaRPr lang="es-CO" dirty="0" smtClean="0">
              <a:latin typeface="TimesNewRoman"/>
            </a:endParaRPr>
          </a:p>
          <a:p>
            <a:pPr marL="986400" lvl="2" indent="-180000">
              <a:buFont typeface="Arial" panose="020B0604020202020204" pitchFamily="34" charset="0"/>
              <a:buChar char="•"/>
            </a:pPr>
            <a:endParaRPr lang="es-CO" dirty="0">
              <a:latin typeface="TimesNewRoman"/>
            </a:endParaRPr>
          </a:p>
          <a:p>
            <a:pPr marL="986400" lvl="2" indent="-180000">
              <a:buFont typeface="Arial" panose="020B0604020202020204" pitchFamily="34" charset="0"/>
              <a:buChar char="•"/>
            </a:pPr>
            <a:r>
              <a:rPr lang="es-CO" dirty="0">
                <a:latin typeface="TimesNewRoman"/>
              </a:rPr>
              <a:t>E</a:t>
            </a:r>
            <a:r>
              <a:rPr lang="es-CO" dirty="0" smtClean="0">
                <a:latin typeface="TimesNewRoman"/>
              </a:rPr>
              <a:t>l </a:t>
            </a:r>
            <a:r>
              <a:rPr lang="es-CO" dirty="0">
                <a:latin typeface="TimesNewRoman"/>
              </a:rPr>
              <a:t>diseño de técnicas experimentales, </a:t>
            </a:r>
            <a:endParaRPr lang="es-CO" dirty="0" smtClean="0">
              <a:latin typeface="TimesNewRoman"/>
            </a:endParaRPr>
          </a:p>
          <a:p>
            <a:pPr marL="986400" lvl="2" indent="-180000">
              <a:buFont typeface="Arial" panose="020B0604020202020204" pitchFamily="34" charset="0"/>
              <a:buChar char="•"/>
            </a:pPr>
            <a:endParaRPr lang="es-CO" dirty="0">
              <a:latin typeface="TimesNewRoman"/>
            </a:endParaRPr>
          </a:p>
          <a:p>
            <a:pPr marL="986400" lvl="2" indent="-180000">
              <a:buFont typeface="Arial" panose="020B0604020202020204" pitchFamily="34" charset="0"/>
              <a:buChar char="•"/>
            </a:pPr>
            <a:r>
              <a:rPr lang="es-CO" dirty="0">
                <a:latin typeface="TimesNewRoman"/>
              </a:rPr>
              <a:t>L</a:t>
            </a:r>
            <a:r>
              <a:rPr lang="es-CO" dirty="0" smtClean="0">
                <a:latin typeface="TimesNewRoman"/>
              </a:rPr>
              <a:t>a </a:t>
            </a:r>
            <a:r>
              <a:rPr lang="es-CO" dirty="0">
                <a:latin typeface="TimesNewRoman"/>
              </a:rPr>
              <a:t>identificación </a:t>
            </a:r>
            <a:r>
              <a:rPr lang="es-CO" dirty="0" smtClean="0">
                <a:latin typeface="TimesNewRoman"/>
              </a:rPr>
              <a:t>y combinación </a:t>
            </a:r>
            <a:r>
              <a:rPr lang="es-CO" dirty="0">
                <a:latin typeface="TimesNewRoman"/>
              </a:rPr>
              <a:t>de variables, </a:t>
            </a:r>
            <a:endParaRPr lang="es-CO" dirty="0" smtClean="0">
              <a:latin typeface="TimesNewRoman"/>
            </a:endParaRPr>
          </a:p>
          <a:p>
            <a:pPr marL="806400" lvl="2"/>
            <a:endParaRPr lang="es-CO" dirty="0">
              <a:latin typeface="TimesNewRoman"/>
            </a:endParaRPr>
          </a:p>
          <a:p>
            <a:pPr marL="986400" lvl="2" indent="-180000">
              <a:buFont typeface="Arial" panose="020B0604020202020204" pitchFamily="34" charset="0"/>
              <a:buChar char="•"/>
            </a:pPr>
            <a:r>
              <a:rPr lang="es-CO" dirty="0" smtClean="0">
                <a:latin typeface="TimesNewRoman"/>
              </a:rPr>
              <a:t>La </a:t>
            </a:r>
            <a:r>
              <a:rPr lang="es-CO" dirty="0">
                <a:latin typeface="TimesNewRoman"/>
              </a:rPr>
              <a:t>construcción y elaboración de modelos, </a:t>
            </a:r>
            <a:endParaRPr lang="es-CO" dirty="0" smtClean="0">
              <a:latin typeface="TimesNewRoman"/>
            </a:endParaRPr>
          </a:p>
          <a:p>
            <a:pPr marL="986400" lvl="2" indent="-180000">
              <a:buFont typeface="Arial" panose="020B0604020202020204" pitchFamily="34" charset="0"/>
              <a:buChar char="•"/>
            </a:pPr>
            <a:endParaRPr lang="es-CO" dirty="0" smtClean="0">
              <a:latin typeface="TimesNewRoman"/>
            </a:endParaRPr>
          </a:p>
          <a:p>
            <a:pPr marL="986400" lvl="2" indent="-180000">
              <a:buFont typeface="Arial" panose="020B0604020202020204" pitchFamily="34" charset="0"/>
              <a:buChar char="•"/>
            </a:pPr>
            <a:r>
              <a:rPr lang="es-CO" dirty="0">
                <a:latin typeface="TimesNewRoman"/>
              </a:rPr>
              <a:t>L</a:t>
            </a:r>
            <a:r>
              <a:rPr lang="es-CO" dirty="0" smtClean="0">
                <a:latin typeface="TimesNewRoman"/>
              </a:rPr>
              <a:t>a </a:t>
            </a:r>
            <a:r>
              <a:rPr lang="es-CO" dirty="0">
                <a:latin typeface="TimesNewRoman"/>
              </a:rPr>
              <a:t>recolección y </a:t>
            </a:r>
            <a:r>
              <a:rPr lang="es-CO" dirty="0" smtClean="0">
                <a:latin typeface="TimesNewRoman"/>
              </a:rPr>
              <a:t>transformación de </a:t>
            </a:r>
            <a:r>
              <a:rPr lang="es-CO" dirty="0">
                <a:latin typeface="TimesNewRoman"/>
              </a:rPr>
              <a:t>datos, </a:t>
            </a:r>
            <a:endParaRPr lang="es-CO" dirty="0" smtClean="0">
              <a:latin typeface="TimesNewRoman"/>
            </a:endParaRPr>
          </a:p>
          <a:p>
            <a:pPr marL="986400" lvl="2" indent="-180000">
              <a:buFont typeface="Arial" panose="020B0604020202020204" pitchFamily="34" charset="0"/>
              <a:buChar char="•"/>
            </a:pPr>
            <a:endParaRPr lang="es-CO" dirty="0" smtClean="0">
              <a:latin typeface="TimesNewRoman"/>
            </a:endParaRPr>
          </a:p>
          <a:p>
            <a:pPr marL="986400" lvl="2" indent="-180000">
              <a:buFont typeface="Arial" panose="020B0604020202020204" pitchFamily="34" charset="0"/>
              <a:buChar char="•"/>
            </a:pPr>
            <a:r>
              <a:rPr lang="es-CO" dirty="0">
                <a:latin typeface="TimesNewRoman"/>
              </a:rPr>
              <a:t>L</a:t>
            </a:r>
            <a:r>
              <a:rPr lang="es-CO" dirty="0" smtClean="0">
                <a:latin typeface="TimesNewRoman"/>
              </a:rPr>
              <a:t>a </a:t>
            </a:r>
            <a:r>
              <a:rPr lang="es-CO" dirty="0">
                <a:latin typeface="TimesNewRoman"/>
              </a:rPr>
              <a:t>elaboración de conclusiones. </a:t>
            </a:r>
            <a:endParaRPr lang="es-CO" dirty="0" smtClean="0">
              <a:latin typeface="TimesNewRoman"/>
            </a:endParaRPr>
          </a:p>
          <a:p>
            <a:endParaRPr lang="es-CO" dirty="0">
              <a:latin typeface="TimesNewRoman"/>
            </a:endParaRPr>
          </a:p>
          <a:p>
            <a:pPr algn="just"/>
            <a:r>
              <a:rPr lang="es-CO" dirty="0" smtClean="0">
                <a:latin typeface="TimesNewRoman"/>
              </a:rPr>
              <a:t>Para </a:t>
            </a:r>
            <a:r>
              <a:rPr lang="es-CO" dirty="0">
                <a:latin typeface="TimesNewRoman"/>
              </a:rPr>
              <a:t>ello se busca, en el desarrollo de las </a:t>
            </a:r>
            <a:r>
              <a:rPr lang="es-CO" dirty="0" smtClean="0">
                <a:latin typeface="TimesNewRoman"/>
              </a:rPr>
              <a:t>actividades, </a:t>
            </a:r>
            <a:r>
              <a:rPr lang="es-CO" b="1" dirty="0" smtClean="0">
                <a:solidFill>
                  <a:srgbClr val="008000"/>
                </a:solidFill>
                <a:latin typeface="TimesNewRoman"/>
              </a:rPr>
              <a:t>promocionar </a:t>
            </a:r>
            <a:r>
              <a:rPr lang="es-CO" b="1" dirty="0">
                <a:solidFill>
                  <a:srgbClr val="008000"/>
                </a:solidFill>
                <a:latin typeface="TimesNewRoman"/>
              </a:rPr>
              <a:t>e incentivar la búsqueda y el procesamiento de la información (lecturas, análisis</a:t>
            </a:r>
            <a:r>
              <a:rPr lang="es-CO" b="1" dirty="0" smtClean="0">
                <a:solidFill>
                  <a:srgbClr val="008000"/>
                </a:solidFill>
                <a:latin typeface="TimesNewRoman"/>
              </a:rPr>
              <a:t>, realización </a:t>
            </a:r>
            <a:r>
              <a:rPr lang="es-CO" b="1" dirty="0">
                <a:solidFill>
                  <a:srgbClr val="008000"/>
                </a:solidFill>
                <a:latin typeface="TimesNewRoman"/>
              </a:rPr>
              <a:t>de tablas, gráficas, diagramas, clasificaciones etc.)</a:t>
            </a:r>
            <a:r>
              <a:rPr lang="es-CO" dirty="0">
                <a:latin typeface="TimesNewRoman"/>
              </a:rPr>
              <a:t> </a:t>
            </a:r>
            <a:r>
              <a:rPr lang="es-CO" b="1" dirty="0">
                <a:solidFill>
                  <a:srgbClr val="FF00FF"/>
                </a:solidFill>
                <a:latin typeface="TimesNewRoman"/>
              </a:rPr>
              <a:t>y la comunicación de </a:t>
            </a:r>
            <a:r>
              <a:rPr lang="es-CO" b="1" dirty="0" smtClean="0">
                <a:solidFill>
                  <a:srgbClr val="FF00FF"/>
                </a:solidFill>
                <a:latin typeface="TimesNewRoman"/>
              </a:rPr>
              <a:t>información (</a:t>
            </a:r>
            <a:r>
              <a:rPr lang="es-CO" b="1" dirty="0">
                <a:solidFill>
                  <a:srgbClr val="FF00FF"/>
                </a:solidFill>
                <a:latin typeface="TimesNewRoman"/>
              </a:rPr>
              <a:t>informes, exposiciones, puestas en común, debates etc.)</a:t>
            </a:r>
            <a:r>
              <a:rPr lang="es-CO" dirty="0">
                <a:latin typeface="TimesNewRoman"/>
              </a:rPr>
              <a:t> La propuesta requiere que los </a:t>
            </a:r>
            <a:r>
              <a:rPr lang="es-CO" dirty="0" smtClean="0">
                <a:latin typeface="TimesNewRoman"/>
              </a:rPr>
              <a:t>docentes generen </a:t>
            </a:r>
            <a:r>
              <a:rPr lang="es-CO" dirty="0">
                <a:latin typeface="TimesNewRoman"/>
              </a:rPr>
              <a:t>diseños didácticos alrededor de la temática de los ciclos y su posible implementación, </a:t>
            </a:r>
            <a:r>
              <a:rPr lang="es-CO" dirty="0" smtClean="0">
                <a:latin typeface="TimesNewRoman"/>
              </a:rPr>
              <a:t>con explicitación </a:t>
            </a:r>
            <a:r>
              <a:rPr lang="es-CO" dirty="0">
                <a:latin typeface="TimesNewRoman"/>
              </a:rPr>
              <a:t>de probables actividades experimentales a realizar cuyos objetivos sean:</a:t>
            </a:r>
            <a:endParaRPr lang="es-CO" dirty="0"/>
          </a:p>
        </p:txBody>
      </p:sp>
    </p:spTree>
    <p:extLst>
      <p:ext uri="{BB962C8B-B14F-4D97-AF65-F5344CB8AC3E}">
        <p14:creationId xmlns:p14="http://schemas.microsoft.com/office/powerpoint/2010/main" val="3103444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4094" y="751344"/>
            <a:ext cx="10607040" cy="4247317"/>
          </a:xfrm>
          <a:prstGeom prst="rect">
            <a:avLst/>
          </a:prstGeom>
        </p:spPr>
        <p:txBody>
          <a:bodyPr wrap="square">
            <a:spAutoFit/>
          </a:bodyPr>
          <a:lstStyle/>
          <a:p>
            <a:r>
              <a:rPr lang="es-CO" dirty="0">
                <a:latin typeface="TimesNewRoman"/>
              </a:rPr>
              <a:t>La propuesta requiere que los </a:t>
            </a:r>
            <a:r>
              <a:rPr lang="es-CO" dirty="0" smtClean="0">
                <a:latin typeface="TimesNewRoman"/>
              </a:rPr>
              <a:t>docentes </a:t>
            </a:r>
            <a:r>
              <a:rPr lang="es-CO" b="1" dirty="0" smtClean="0">
                <a:solidFill>
                  <a:srgbClr val="0046D2"/>
                </a:solidFill>
                <a:latin typeface="TimesNewRoman"/>
              </a:rPr>
              <a:t>generen </a:t>
            </a:r>
            <a:r>
              <a:rPr lang="es-CO" b="1" dirty="0">
                <a:solidFill>
                  <a:srgbClr val="0046D2"/>
                </a:solidFill>
                <a:latin typeface="TimesNewRoman"/>
              </a:rPr>
              <a:t>diseños didácticos alrededor de la temática de los ciclos</a:t>
            </a:r>
            <a:r>
              <a:rPr lang="es-CO" dirty="0">
                <a:latin typeface="TimesNewRoman"/>
              </a:rPr>
              <a:t> y su posible implementación, </a:t>
            </a:r>
            <a:r>
              <a:rPr lang="es-CO" dirty="0" smtClean="0">
                <a:latin typeface="TimesNewRoman"/>
              </a:rPr>
              <a:t>con explicitación </a:t>
            </a:r>
            <a:r>
              <a:rPr lang="es-CO" dirty="0">
                <a:latin typeface="TimesNewRoman"/>
              </a:rPr>
              <a:t>de </a:t>
            </a:r>
            <a:r>
              <a:rPr lang="es-CO" b="1" dirty="0">
                <a:solidFill>
                  <a:srgbClr val="0046D2"/>
                </a:solidFill>
                <a:latin typeface="TimesNewRoman"/>
              </a:rPr>
              <a:t>probables actividades experimentales a realizar </a:t>
            </a:r>
            <a:r>
              <a:rPr lang="es-CO" dirty="0">
                <a:latin typeface="TimesNewRoman"/>
              </a:rPr>
              <a:t>cuyos objetivos sean</a:t>
            </a:r>
            <a:r>
              <a:rPr lang="es-CO" dirty="0" smtClean="0">
                <a:latin typeface="TimesNewRoman"/>
              </a:rPr>
              <a:t>:</a:t>
            </a:r>
          </a:p>
          <a:p>
            <a:endParaRPr lang="es-CO" dirty="0">
              <a:latin typeface="TimesNewRoman"/>
            </a:endParaRPr>
          </a:p>
          <a:p>
            <a:pPr marL="285750" indent="-285750">
              <a:buFontTx/>
              <a:buChar char="-"/>
            </a:pPr>
            <a:r>
              <a:rPr lang="es-CO" b="1" dirty="0" smtClean="0">
                <a:solidFill>
                  <a:srgbClr val="FF00FF"/>
                </a:solidFill>
                <a:latin typeface="TimesNewRoman"/>
              </a:rPr>
              <a:t>Promover </a:t>
            </a:r>
            <a:r>
              <a:rPr lang="es-CO" b="1" dirty="0">
                <a:solidFill>
                  <a:srgbClr val="FF00FF"/>
                </a:solidFill>
                <a:latin typeface="TimesNewRoman"/>
              </a:rPr>
              <a:t>la construcción de conocimiento </a:t>
            </a:r>
            <a:r>
              <a:rPr lang="es-CO" dirty="0">
                <a:latin typeface="TimesNewRoman"/>
              </a:rPr>
              <a:t>sobre el medio ambiente y algunas de </a:t>
            </a:r>
            <a:r>
              <a:rPr lang="es-CO" dirty="0" smtClean="0">
                <a:latin typeface="TimesNewRoman"/>
              </a:rPr>
              <a:t>sus problemáticas </a:t>
            </a:r>
            <a:r>
              <a:rPr lang="es-CO" dirty="0">
                <a:latin typeface="TimesNewRoman"/>
              </a:rPr>
              <a:t>a partir de la observación, las mediciones y los resultados que arrojan, </a:t>
            </a:r>
            <a:r>
              <a:rPr lang="es-CO" dirty="0" smtClean="0">
                <a:latin typeface="TimesNewRoman"/>
              </a:rPr>
              <a:t>el análisis </a:t>
            </a:r>
            <a:r>
              <a:rPr lang="es-CO" dirty="0">
                <a:latin typeface="TimesNewRoman"/>
              </a:rPr>
              <a:t>y la predicción de las propiedades de los materiales y fenómenos estudiados en </a:t>
            </a:r>
            <a:r>
              <a:rPr lang="es-CO" dirty="0" smtClean="0">
                <a:latin typeface="TimesNewRoman"/>
              </a:rPr>
              <a:t>el medio </a:t>
            </a:r>
            <a:r>
              <a:rPr lang="es-CO" dirty="0">
                <a:latin typeface="TimesNewRoman"/>
              </a:rPr>
              <a:t>natural y social</a:t>
            </a:r>
            <a:r>
              <a:rPr lang="es-CO" dirty="0" smtClean="0">
                <a:latin typeface="TimesNewRoman"/>
              </a:rPr>
              <a:t>.</a:t>
            </a:r>
          </a:p>
          <a:p>
            <a:pPr marL="285750" indent="-285750">
              <a:buFontTx/>
              <a:buChar char="-"/>
            </a:pPr>
            <a:endParaRPr lang="es-CO" dirty="0">
              <a:latin typeface="TimesNewRoman"/>
            </a:endParaRPr>
          </a:p>
          <a:p>
            <a:r>
              <a:rPr lang="es-CO" dirty="0">
                <a:latin typeface="TimesNewRoman"/>
              </a:rPr>
              <a:t>- </a:t>
            </a:r>
            <a:r>
              <a:rPr lang="es-CO" b="1" dirty="0">
                <a:solidFill>
                  <a:schemeClr val="accent6">
                    <a:lumMod val="75000"/>
                  </a:schemeClr>
                </a:solidFill>
                <a:latin typeface="TimesNewRoman"/>
              </a:rPr>
              <a:t>Estimular una forma de pensar y de actuar</a:t>
            </a:r>
            <a:r>
              <a:rPr lang="es-CO" dirty="0">
                <a:latin typeface="TimesNewRoman"/>
              </a:rPr>
              <a:t> interdisciplinarmente, con todas las implicaciones</a:t>
            </a:r>
          </a:p>
          <a:p>
            <a:r>
              <a:rPr lang="es-CO" dirty="0">
                <a:latin typeface="TimesNewRoman"/>
              </a:rPr>
              <a:t>que de ellas se derivan</a:t>
            </a:r>
            <a:r>
              <a:rPr lang="es-CO" dirty="0" smtClean="0">
                <a:latin typeface="TimesNewRoman"/>
              </a:rPr>
              <a:t>. </a:t>
            </a:r>
          </a:p>
          <a:p>
            <a:endParaRPr lang="es-CO" dirty="0">
              <a:latin typeface="TimesNewRoman"/>
            </a:endParaRPr>
          </a:p>
          <a:p>
            <a:pPr marL="285750" indent="-285750">
              <a:buFontTx/>
              <a:buChar char="-"/>
            </a:pPr>
            <a:r>
              <a:rPr lang="es-CO" b="1" dirty="0" smtClean="0">
                <a:solidFill>
                  <a:srgbClr val="FFC000"/>
                </a:solidFill>
                <a:latin typeface="TimesNewRoman"/>
              </a:rPr>
              <a:t>Familiarizar </a:t>
            </a:r>
            <a:r>
              <a:rPr lang="es-CO" b="1" dirty="0">
                <a:solidFill>
                  <a:srgbClr val="FFC000"/>
                </a:solidFill>
                <a:latin typeface="TimesNewRoman"/>
              </a:rPr>
              <a:t>al docente con diferentes fuentes bibliográficas</a:t>
            </a:r>
            <a:r>
              <a:rPr lang="es-CO" dirty="0">
                <a:latin typeface="TimesNewRoman"/>
              </a:rPr>
              <a:t>, de distintos niveles</a:t>
            </a:r>
            <a:r>
              <a:rPr lang="es-CO" dirty="0" smtClean="0">
                <a:latin typeface="TimesNewRoman"/>
              </a:rPr>
              <a:t>.</a:t>
            </a:r>
          </a:p>
          <a:p>
            <a:pPr marL="285750" indent="-285750">
              <a:buFontTx/>
              <a:buChar char="-"/>
            </a:pPr>
            <a:endParaRPr lang="es-CO" dirty="0">
              <a:latin typeface="TimesNewRoman"/>
            </a:endParaRPr>
          </a:p>
          <a:p>
            <a:r>
              <a:rPr lang="es-CO" dirty="0">
                <a:latin typeface="TimesNewRoman"/>
              </a:rPr>
              <a:t>- </a:t>
            </a:r>
            <a:r>
              <a:rPr lang="es-CO" b="1" dirty="0">
                <a:solidFill>
                  <a:schemeClr val="accent2">
                    <a:lumMod val="75000"/>
                  </a:schemeClr>
                </a:solidFill>
                <a:latin typeface="TimesNewRoman"/>
              </a:rPr>
              <a:t>Familiarizar al docente con procedimientos y conocimientos de otros campos disciplinares.</a:t>
            </a:r>
            <a:endParaRPr lang="es-CO" b="1" dirty="0">
              <a:solidFill>
                <a:schemeClr val="accent2">
                  <a:lumMod val="75000"/>
                </a:schemeClr>
              </a:solidFill>
            </a:endParaRPr>
          </a:p>
        </p:txBody>
      </p:sp>
    </p:spTree>
    <p:extLst>
      <p:ext uri="{BB962C8B-B14F-4D97-AF65-F5344CB8AC3E}">
        <p14:creationId xmlns:p14="http://schemas.microsoft.com/office/powerpoint/2010/main" val="26749668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27125" y="474345"/>
            <a:ext cx="11048103" cy="5109091"/>
          </a:xfrm>
          <a:prstGeom prst="rect">
            <a:avLst/>
          </a:prstGeom>
        </p:spPr>
        <p:txBody>
          <a:bodyPr wrap="square">
            <a:spAutoFit/>
          </a:bodyPr>
          <a:lstStyle/>
          <a:p>
            <a:r>
              <a:rPr lang="es-CO" dirty="0">
                <a:latin typeface="TimesNewRoman"/>
              </a:rPr>
              <a:t>En cuanto a la </a:t>
            </a:r>
            <a:r>
              <a:rPr lang="es-CO" sz="2000" b="1" u="sng" dirty="0">
                <a:solidFill>
                  <a:srgbClr val="FF00FF"/>
                </a:solidFill>
                <a:latin typeface="TimesNewRoman"/>
              </a:rPr>
              <a:t>dimensión actitudinal </a:t>
            </a:r>
            <a:r>
              <a:rPr lang="es-CO" dirty="0">
                <a:latin typeface="TimesNewRoman"/>
              </a:rPr>
              <a:t>se pretende </a:t>
            </a:r>
            <a:r>
              <a:rPr lang="es-CO" b="1" dirty="0">
                <a:solidFill>
                  <a:srgbClr val="0053FA"/>
                </a:solidFill>
                <a:latin typeface="TimesNewRoman"/>
              </a:rPr>
              <a:t>sensibilizar y concientizar </a:t>
            </a:r>
            <a:r>
              <a:rPr lang="es-CO" dirty="0">
                <a:latin typeface="TimesNewRoman"/>
              </a:rPr>
              <a:t>a los docentes </a:t>
            </a:r>
            <a:r>
              <a:rPr lang="es-CO" dirty="0" smtClean="0">
                <a:latin typeface="TimesNewRoman"/>
              </a:rPr>
              <a:t>sobre las </a:t>
            </a:r>
            <a:r>
              <a:rPr lang="es-CO" dirty="0">
                <a:latin typeface="TimesNewRoman"/>
              </a:rPr>
              <a:t>problemáticas surgidas como consecuencia de las alteraciones antrópicas y evaluar </a:t>
            </a:r>
            <a:r>
              <a:rPr lang="es-CO" dirty="0" smtClean="0">
                <a:latin typeface="TimesNewRoman"/>
              </a:rPr>
              <a:t>las observaciones </a:t>
            </a:r>
            <a:r>
              <a:rPr lang="es-CO" dirty="0">
                <a:latin typeface="TimesNewRoman"/>
              </a:rPr>
              <a:t>y juicios formulados sobre los contenidos propuestos, a través de</a:t>
            </a:r>
            <a:r>
              <a:rPr lang="es-CO" dirty="0" smtClean="0">
                <a:latin typeface="TimesNewRoman"/>
              </a:rPr>
              <a:t>:</a:t>
            </a:r>
          </a:p>
          <a:p>
            <a:endParaRPr lang="es-CO" dirty="0">
              <a:latin typeface="TimesNewRoman"/>
            </a:endParaRPr>
          </a:p>
          <a:p>
            <a:pPr algn="just"/>
            <a:r>
              <a:rPr lang="es-CO" dirty="0">
                <a:latin typeface="SymbolMT"/>
              </a:rPr>
              <a:t>• </a:t>
            </a:r>
            <a:r>
              <a:rPr lang="es-CO" dirty="0">
                <a:latin typeface="TimesNewRoman"/>
              </a:rPr>
              <a:t>Favorecer la formación de </a:t>
            </a:r>
            <a:r>
              <a:rPr lang="es-CO" b="1" dirty="0">
                <a:solidFill>
                  <a:srgbClr val="FF0000"/>
                </a:solidFill>
                <a:latin typeface="TimesNewRoman"/>
              </a:rPr>
              <a:t>normas de conducta y de valores </a:t>
            </a:r>
            <a:r>
              <a:rPr lang="es-CO" dirty="0">
                <a:latin typeface="TimesNewRoman"/>
              </a:rPr>
              <a:t>frente al medioambiente y </a:t>
            </a:r>
            <a:r>
              <a:rPr lang="es-CO" dirty="0" smtClean="0">
                <a:latin typeface="TimesNewRoman"/>
              </a:rPr>
              <a:t>sus problemáticas.</a:t>
            </a:r>
          </a:p>
          <a:p>
            <a:pPr algn="just"/>
            <a:endParaRPr lang="es-CO" dirty="0">
              <a:latin typeface="TimesNewRoman"/>
            </a:endParaRPr>
          </a:p>
          <a:p>
            <a:pPr algn="just"/>
            <a:r>
              <a:rPr lang="es-CO" dirty="0">
                <a:latin typeface="SymbolMT"/>
              </a:rPr>
              <a:t>• </a:t>
            </a:r>
            <a:r>
              <a:rPr lang="es-CO" dirty="0">
                <a:latin typeface="TimesNewRoman"/>
              </a:rPr>
              <a:t>Asumir en el colectivo docente una </a:t>
            </a:r>
            <a:r>
              <a:rPr lang="es-CO" b="1" u="sng" dirty="0">
                <a:solidFill>
                  <a:srgbClr val="FFC000"/>
                </a:solidFill>
                <a:latin typeface="TimesNewRoman"/>
              </a:rPr>
              <a:t>actitud reflexiva y crítica sobre la ciencia </a:t>
            </a:r>
            <a:r>
              <a:rPr lang="es-CO" dirty="0">
                <a:latin typeface="TimesNewRoman"/>
              </a:rPr>
              <a:t>y </a:t>
            </a:r>
            <a:r>
              <a:rPr lang="es-CO" dirty="0" smtClean="0">
                <a:latin typeface="TimesNewRoman"/>
              </a:rPr>
              <a:t>sus repercusiones </a:t>
            </a:r>
            <a:r>
              <a:rPr lang="es-CO" dirty="0">
                <a:latin typeface="TimesNewRoman"/>
              </a:rPr>
              <a:t>éticas y sociales</a:t>
            </a:r>
            <a:r>
              <a:rPr lang="es-CO" dirty="0" smtClean="0">
                <a:latin typeface="TimesNewRoman"/>
              </a:rPr>
              <a:t>.</a:t>
            </a:r>
          </a:p>
          <a:p>
            <a:pPr algn="just"/>
            <a:endParaRPr lang="es-CO" dirty="0">
              <a:latin typeface="TimesNewRoman"/>
            </a:endParaRPr>
          </a:p>
          <a:p>
            <a:pPr algn="just"/>
            <a:r>
              <a:rPr lang="es-CO" dirty="0">
                <a:latin typeface="SymbolMT"/>
              </a:rPr>
              <a:t>• </a:t>
            </a:r>
            <a:r>
              <a:rPr lang="es-CO" b="1" dirty="0">
                <a:solidFill>
                  <a:schemeClr val="accent2">
                    <a:lumMod val="75000"/>
                  </a:schemeClr>
                </a:solidFill>
                <a:latin typeface="TimesNewRoman"/>
              </a:rPr>
              <a:t>Valorar la importancia de las sustancias y /o elementos </a:t>
            </a:r>
            <a:r>
              <a:rPr lang="es-CO" dirty="0">
                <a:latin typeface="TimesNewRoman"/>
              </a:rPr>
              <a:t>que constituyen los ciclos en </a:t>
            </a:r>
            <a:r>
              <a:rPr lang="es-CO" dirty="0" smtClean="0">
                <a:latin typeface="TimesNewRoman"/>
              </a:rPr>
              <a:t>la biodiversidad</a:t>
            </a:r>
            <a:r>
              <a:rPr lang="es-CO" dirty="0">
                <a:latin typeface="TimesNewRoman"/>
              </a:rPr>
              <a:t>, por ejemplo: agua, carbono, oxígeno etc</a:t>
            </a:r>
            <a:r>
              <a:rPr lang="es-CO" dirty="0" smtClean="0">
                <a:latin typeface="TimesNewRoman"/>
              </a:rPr>
              <a:t>.,</a:t>
            </a:r>
          </a:p>
          <a:p>
            <a:pPr algn="just"/>
            <a:endParaRPr lang="es-CO" dirty="0">
              <a:latin typeface="TimesNewRoman"/>
            </a:endParaRPr>
          </a:p>
          <a:p>
            <a:pPr algn="just"/>
            <a:r>
              <a:rPr lang="es-CO" dirty="0">
                <a:latin typeface="SymbolMT"/>
              </a:rPr>
              <a:t>• </a:t>
            </a:r>
            <a:r>
              <a:rPr lang="es-CO" b="1" dirty="0">
                <a:latin typeface="TimesNewRoman"/>
              </a:rPr>
              <a:t>Desarrollar habilidades profesionales </a:t>
            </a:r>
            <a:r>
              <a:rPr lang="es-CO" dirty="0">
                <a:latin typeface="TimesNewRoman"/>
              </a:rPr>
              <a:t>relacionadas, entre otras, con la </a:t>
            </a:r>
            <a:r>
              <a:rPr lang="es-CO" b="1" dirty="0" smtClean="0">
                <a:solidFill>
                  <a:srgbClr val="008000"/>
                </a:solidFill>
                <a:latin typeface="TimesNewRoman"/>
              </a:rPr>
              <a:t>comunicación interpersonal</a:t>
            </a:r>
            <a:r>
              <a:rPr lang="es-CO" dirty="0">
                <a:latin typeface="TimesNewRoman"/>
              </a:rPr>
              <a:t>; la </a:t>
            </a:r>
            <a:r>
              <a:rPr lang="es-CO" b="1" dirty="0">
                <a:solidFill>
                  <a:srgbClr val="008000"/>
                </a:solidFill>
                <a:latin typeface="TimesNewRoman"/>
              </a:rPr>
              <a:t>búsqueda y actualización de información</a:t>
            </a:r>
            <a:r>
              <a:rPr lang="es-CO" dirty="0">
                <a:latin typeface="TimesNewRoman"/>
              </a:rPr>
              <a:t>; la contextualización, </a:t>
            </a:r>
            <a:r>
              <a:rPr lang="es-CO" dirty="0" smtClean="0">
                <a:latin typeface="TimesNewRoman"/>
              </a:rPr>
              <a:t>la integración </a:t>
            </a:r>
            <a:r>
              <a:rPr lang="es-CO" dirty="0">
                <a:latin typeface="TimesNewRoman"/>
              </a:rPr>
              <a:t>y la aplicación de los conocimientos</a:t>
            </a:r>
            <a:r>
              <a:rPr lang="es-CO" dirty="0" smtClean="0">
                <a:latin typeface="TimesNewRoman"/>
              </a:rPr>
              <a:t>.</a:t>
            </a:r>
          </a:p>
          <a:p>
            <a:pPr algn="just"/>
            <a:endParaRPr lang="es-CO" dirty="0">
              <a:latin typeface="TimesNewRoman"/>
            </a:endParaRPr>
          </a:p>
          <a:p>
            <a:pPr algn="just"/>
            <a:r>
              <a:rPr lang="es-CO" dirty="0">
                <a:latin typeface="SymbolMT"/>
              </a:rPr>
              <a:t>• </a:t>
            </a:r>
            <a:r>
              <a:rPr lang="es-CO" dirty="0">
                <a:solidFill>
                  <a:srgbClr val="FF00FF"/>
                </a:solidFill>
                <a:latin typeface="TimesNewRoman"/>
              </a:rPr>
              <a:t>Concientizar sobre la finitud de los recursos naturales</a:t>
            </a:r>
            <a:r>
              <a:rPr lang="es-CO" dirty="0">
                <a:latin typeface="TimesNewRoman"/>
              </a:rPr>
              <a:t>.</a:t>
            </a:r>
            <a:endParaRPr lang="es-CO" dirty="0"/>
          </a:p>
        </p:txBody>
      </p:sp>
    </p:spTree>
    <p:extLst>
      <p:ext uri="{BB962C8B-B14F-4D97-AF65-F5344CB8AC3E}">
        <p14:creationId xmlns:p14="http://schemas.microsoft.com/office/powerpoint/2010/main" val="20012211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86236" y="0"/>
            <a:ext cx="9391650" cy="3429000"/>
          </a:xfrm>
          <a:prstGeom prst="rect">
            <a:avLst/>
          </a:prstGeom>
        </p:spPr>
      </p:pic>
      <p:pic>
        <p:nvPicPr>
          <p:cNvPr id="3" name="Imagen 2"/>
          <p:cNvPicPr>
            <a:picLocks noChangeAspect="1"/>
          </p:cNvPicPr>
          <p:nvPr/>
        </p:nvPicPr>
        <p:blipFill>
          <a:blip r:embed="rId3"/>
          <a:stretch>
            <a:fillRect/>
          </a:stretch>
        </p:blipFill>
        <p:spPr>
          <a:xfrm>
            <a:off x="1610061" y="3429000"/>
            <a:ext cx="9267825" cy="3248025"/>
          </a:xfrm>
          <a:prstGeom prst="rect">
            <a:avLst/>
          </a:prstGeom>
        </p:spPr>
      </p:pic>
    </p:spTree>
    <p:extLst>
      <p:ext uri="{BB962C8B-B14F-4D97-AF65-F5344CB8AC3E}">
        <p14:creationId xmlns:p14="http://schemas.microsoft.com/office/powerpoint/2010/main" val="3777831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25158" y="340149"/>
            <a:ext cx="10036884" cy="6186309"/>
          </a:xfrm>
          <a:prstGeom prst="rect">
            <a:avLst/>
          </a:prstGeom>
        </p:spPr>
        <p:txBody>
          <a:bodyPr wrap="square">
            <a:spAutoFit/>
          </a:bodyPr>
          <a:lstStyle/>
          <a:p>
            <a:r>
              <a:rPr lang="es-CO" b="1" dirty="0" smtClean="0">
                <a:solidFill>
                  <a:srgbClr val="FF00FF"/>
                </a:solidFill>
              </a:rPr>
              <a:t>LINEAS DE ACCIÓN . DOCUMENTO UNESCO.</a:t>
            </a:r>
          </a:p>
          <a:p>
            <a:endParaRPr lang="es-CO" b="1" dirty="0">
              <a:solidFill>
                <a:srgbClr val="FF00FF"/>
              </a:solidFill>
            </a:endParaRPr>
          </a:p>
          <a:p>
            <a:pPr algn="just"/>
            <a:r>
              <a:rPr lang="es-CO" dirty="0" smtClean="0"/>
              <a:t>Se </a:t>
            </a:r>
            <a:r>
              <a:rPr lang="es-CO" dirty="0"/>
              <a:t>requiere, entonces, que nuestras instituciones de Educación Universitaria abran </a:t>
            </a:r>
            <a:r>
              <a:rPr lang="es-CO" dirty="0" smtClean="0"/>
              <a:t>sus compuertas </a:t>
            </a:r>
            <a:r>
              <a:rPr lang="es-CO" dirty="0"/>
              <a:t>y se </a:t>
            </a:r>
            <a:r>
              <a:rPr lang="es-CO" b="1" dirty="0">
                <a:solidFill>
                  <a:srgbClr val="008000"/>
                </a:solidFill>
              </a:rPr>
              <a:t>deslinden de esos planes de estudio tan rígido y enciclopedistas</a:t>
            </a:r>
            <a:r>
              <a:rPr lang="es-CO" dirty="0"/>
              <a:t>; es </a:t>
            </a:r>
            <a:r>
              <a:rPr lang="es-CO" dirty="0" smtClean="0"/>
              <a:t>necesario </a:t>
            </a:r>
            <a:r>
              <a:rPr lang="es-CO" dirty="0"/>
              <a:t>revisar nuestras legislaciones vigentes, con el propósito de adecuarlas a los </a:t>
            </a:r>
            <a:r>
              <a:rPr lang="es-CO" dirty="0" smtClean="0"/>
              <a:t>tiempos </a:t>
            </a:r>
            <a:r>
              <a:rPr lang="es-CO" dirty="0"/>
              <a:t>complejos y diversos que nos asisten. </a:t>
            </a:r>
            <a:endParaRPr lang="es-CO" dirty="0" smtClean="0"/>
          </a:p>
          <a:p>
            <a:pPr algn="just"/>
            <a:endParaRPr lang="es-CO" dirty="0"/>
          </a:p>
          <a:p>
            <a:pPr algn="just"/>
            <a:r>
              <a:rPr lang="es-CO" dirty="0"/>
              <a:t>Por todo lo antes expuesto, se proponen </a:t>
            </a:r>
            <a:r>
              <a:rPr lang="es-CO" b="1" dirty="0">
                <a:solidFill>
                  <a:srgbClr val="FF00FF"/>
                </a:solidFill>
              </a:rPr>
              <a:t>las siguientes líneas de acción: </a:t>
            </a:r>
            <a:endParaRPr lang="es-CO" b="1" dirty="0" smtClean="0">
              <a:solidFill>
                <a:srgbClr val="FF00FF"/>
              </a:solidFill>
            </a:endParaRPr>
          </a:p>
          <a:p>
            <a:pPr algn="just"/>
            <a:endParaRPr lang="es-CO" dirty="0"/>
          </a:p>
          <a:p>
            <a:pPr algn="just"/>
            <a:r>
              <a:rPr lang="es-CO" dirty="0"/>
              <a:t> Desarrollo de nuevas formas de organización del trabajo académico, a través de </a:t>
            </a:r>
            <a:r>
              <a:rPr lang="es-CO" dirty="0" smtClean="0"/>
              <a:t>una </a:t>
            </a:r>
            <a:r>
              <a:rPr lang="es-CO" b="1" i="1" dirty="0">
                <a:solidFill>
                  <a:srgbClr val="0046D2"/>
                </a:solidFill>
              </a:rPr>
              <a:t>mayor articulación entre docencia e investigación</a:t>
            </a:r>
            <a:r>
              <a:rPr lang="es-CO" dirty="0"/>
              <a:t> y entre pre y postgrado, </a:t>
            </a:r>
            <a:r>
              <a:rPr lang="es-CO" dirty="0" smtClean="0"/>
              <a:t>estableciendo </a:t>
            </a:r>
            <a:r>
              <a:rPr lang="es-CO" dirty="0"/>
              <a:t>pasarelas entre saberes, capacidades y potencialidades interiores, </a:t>
            </a:r>
            <a:r>
              <a:rPr lang="es-CO" dirty="0" smtClean="0"/>
              <a:t>para </a:t>
            </a:r>
            <a:r>
              <a:rPr lang="es-CO" dirty="0"/>
              <a:t>establecer otra forma de eficiencia con </a:t>
            </a:r>
            <a:r>
              <a:rPr lang="es-CO" dirty="0" smtClean="0"/>
              <a:t>significación.</a:t>
            </a:r>
          </a:p>
          <a:p>
            <a:pPr algn="just"/>
            <a:endParaRPr lang="es-CO" dirty="0"/>
          </a:p>
          <a:p>
            <a:pPr algn="just"/>
            <a:r>
              <a:rPr lang="es-CO" dirty="0"/>
              <a:t> Delimitación de territorios-problemas complejos (núcleo temático y </a:t>
            </a:r>
            <a:r>
              <a:rPr lang="es-CO" dirty="0" smtClean="0"/>
              <a:t>problemático</a:t>
            </a:r>
            <a:r>
              <a:rPr lang="es-CO" dirty="0"/>
              <a:t>) que se estudian a través del aporte teórico y metodológico de </a:t>
            </a:r>
            <a:r>
              <a:rPr lang="es-CO" dirty="0" smtClean="0"/>
              <a:t>diferentes </a:t>
            </a:r>
            <a:r>
              <a:rPr lang="es-CO" dirty="0"/>
              <a:t>disciplinas. </a:t>
            </a:r>
            <a:r>
              <a:rPr lang="es-CO" b="1" dirty="0">
                <a:solidFill>
                  <a:srgbClr val="FF00FF"/>
                </a:solidFill>
              </a:rPr>
              <a:t>“El núcleo temático y problemático es una estrategia </a:t>
            </a:r>
            <a:r>
              <a:rPr lang="es-CO" b="1" dirty="0" smtClean="0">
                <a:solidFill>
                  <a:srgbClr val="FF00FF"/>
                </a:solidFill>
              </a:rPr>
              <a:t>curricular </a:t>
            </a:r>
            <a:r>
              <a:rPr lang="es-CO" b="1" dirty="0">
                <a:solidFill>
                  <a:srgbClr val="FF00FF"/>
                </a:solidFill>
              </a:rPr>
              <a:t>que apuntan a integrar la teoría con la práctica: integrar los saberes </a:t>
            </a:r>
            <a:r>
              <a:rPr lang="es-CO" b="1" dirty="0" smtClean="0">
                <a:solidFill>
                  <a:srgbClr val="FF00FF"/>
                </a:solidFill>
              </a:rPr>
              <a:t>académicos</a:t>
            </a:r>
            <a:r>
              <a:rPr lang="es-CO" b="1" dirty="0">
                <a:solidFill>
                  <a:srgbClr val="FF00FF"/>
                </a:solidFill>
              </a:rPr>
              <a:t>, investigativos, culturales, cotidianos, de socialización, integrar el </a:t>
            </a:r>
            <a:r>
              <a:rPr lang="es-CO" b="1" dirty="0" smtClean="0">
                <a:solidFill>
                  <a:srgbClr val="FF00FF"/>
                </a:solidFill>
              </a:rPr>
              <a:t>trabajo </a:t>
            </a:r>
            <a:r>
              <a:rPr lang="es-CO" b="1" dirty="0">
                <a:solidFill>
                  <a:srgbClr val="FF00FF"/>
                </a:solidFill>
              </a:rPr>
              <a:t>individual con el colectivo y, fundamentalmente, la dimensión autonómica </a:t>
            </a:r>
            <a:r>
              <a:rPr lang="es-CO" b="1" dirty="0" smtClean="0">
                <a:solidFill>
                  <a:srgbClr val="FF00FF"/>
                </a:solidFill>
              </a:rPr>
              <a:t>del </a:t>
            </a:r>
            <a:r>
              <a:rPr lang="es-CO" b="1" dirty="0">
                <a:solidFill>
                  <a:srgbClr val="FF00FF"/>
                </a:solidFill>
              </a:rPr>
              <a:t>ejercicio profesional docente</a:t>
            </a:r>
            <a:r>
              <a:rPr lang="es-CO" dirty="0"/>
              <a:t>” (López, 2003:94). </a:t>
            </a:r>
          </a:p>
          <a:p>
            <a:pPr algn="just"/>
            <a:r>
              <a:rPr lang="es-CO" dirty="0"/>
              <a:t> </a:t>
            </a:r>
            <a:r>
              <a:rPr lang="es-CO" b="1" dirty="0">
                <a:solidFill>
                  <a:srgbClr val="008000"/>
                </a:solidFill>
              </a:rPr>
              <a:t>Identificar contenidos a partir de los cuales puedan estructurarse ejes temáticos </a:t>
            </a:r>
            <a:r>
              <a:rPr lang="es-CO" b="1" dirty="0" smtClean="0">
                <a:solidFill>
                  <a:srgbClr val="008000"/>
                </a:solidFill>
              </a:rPr>
              <a:t>que </a:t>
            </a:r>
            <a:r>
              <a:rPr lang="es-CO" b="1" dirty="0">
                <a:solidFill>
                  <a:srgbClr val="008000"/>
                </a:solidFill>
              </a:rPr>
              <a:t>crucen facultades y escuelas para ser abordados interdisciplinariamente,</a:t>
            </a:r>
            <a:r>
              <a:rPr lang="es-CO" dirty="0"/>
              <a:t> tanto </a:t>
            </a:r>
            <a:r>
              <a:rPr lang="es-CO" dirty="0" smtClean="0"/>
              <a:t>en </a:t>
            </a:r>
            <a:r>
              <a:rPr lang="es-CO" dirty="0"/>
              <a:t>términos instrumentales, como en el caso de la lectura y la escritura, </a:t>
            </a:r>
            <a:r>
              <a:rPr lang="es-CO" dirty="0" smtClean="0"/>
              <a:t>computación</a:t>
            </a:r>
            <a:r>
              <a:rPr lang="es-CO" dirty="0"/>
              <a:t>, idiomas, entre otros. Como en el que se refiere a ejes axiológicos: </a:t>
            </a:r>
            <a:r>
              <a:rPr lang="es-CO" dirty="0" smtClean="0"/>
              <a:t>género</a:t>
            </a:r>
            <a:r>
              <a:rPr lang="es-CO" dirty="0"/>
              <a:t>, educación ambiental, tolerancia y paz, derechos humanos, liderazgo. </a:t>
            </a:r>
          </a:p>
        </p:txBody>
      </p:sp>
    </p:spTree>
    <p:extLst>
      <p:ext uri="{BB962C8B-B14F-4D97-AF65-F5344CB8AC3E}">
        <p14:creationId xmlns:p14="http://schemas.microsoft.com/office/powerpoint/2010/main" val="23184178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1670" y="1168487"/>
            <a:ext cx="10036884" cy="5078313"/>
          </a:xfrm>
          <a:prstGeom prst="rect">
            <a:avLst/>
          </a:prstGeom>
        </p:spPr>
        <p:txBody>
          <a:bodyPr wrap="square">
            <a:spAutoFit/>
          </a:bodyPr>
          <a:lstStyle/>
          <a:p>
            <a:pPr algn="just"/>
            <a:r>
              <a:rPr lang="es-CO" dirty="0" smtClean="0"/>
              <a:t> </a:t>
            </a:r>
            <a:r>
              <a:rPr lang="es-CO" dirty="0"/>
              <a:t>Realización de una </a:t>
            </a:r>
            <a:r>
              <a:rPr lang="es-CO" b="1" dirty="0">
                <a:solidFill>
                  <a:srgbClr val="0046D2"/>
                </a:solidFill>
              </a:rPr>
              <a:t>cartografía de la situación existente</a:t>
            </a:r>
            <a:r>
              <a:rPr lang="es-CO" dirty="0"/>
              <a:t>, en términos de </a:t>
            </a:r>
            <a:r>
              <a:rPr lang="es-CO" dirty="0" smtClean="0"/>
              <a:t>contenidos</a:t>
            </a:r>
            <a:r>
              <a:rPr lang="es-CO" dirty="0"/>
              <a:t>, docentes, estrategias metódicas, problemas didácticos, evaluación de </a:t>
            </a:r>
            <a:r>
              <a:rPr lang="es-CO" dirty="0" smtClean="0"/>
              <a:t>resultados</a:t>
            </a:r>
            <a:r>
              <a:rPr lang="es-CO" dirty="0"/>
              <a:t>, opinión de alumnos, entre otros, a partir de la cual, se diseñe una </a:t>
            </a:r>
            <a:r>
              <a:rPr lang="es-CO" b="1" dirty="0" smtClean="0">
                <a:solidFill>
                  <a:srgbClr val="0053FA"/>
                </a:solidFill>
              </a:rPr>
              <a:t>agenda </a:t>
            </a:r>
            <a:r>
              <a:rPr lang="es-CO" b="1" dirty="0">
                <a:solidFill>
                  <a:srgbClr val="0053FA"/>
                </a:solidFill>
              </a:rPr>
              <a:t>de puntos críticos </a:t>
            </a:r>
            <a:r>
              <a:rPr lang="es-CO" dirty="0"/>
              <a:t>que puedan ser atendidos en forma prioritaria desde una </a:t>
            </a:r>
            <a:r>
              <a:rPr lang="es-CO" dirty="0" smtClean="0"/>
              <a:t>perspectiva </a:t>
            </a:r>
            <a:r>
              <a:rPr lang="es-CO" dirty="0"/>
              <a:t>conjunta e interdisciplinaria. Por ejemplo, la enseñanza de las </a:t>
            </a:r>
            <a:r>
              <a:rPr lang="es-CO" dirty="0" smtClean="0"/>
              <a:t>metodologías </a:t>
            </a:r>
            <a:r>
              <a:rPr lang="es-CO" dirty="0"/>
              <a:t>o de la estadística. </a:t>
            </a:r>
            <a:endParaRPr lang="es-CO" dirty="0" smtClean="0"/>
          </a:p>
          <a:p>
            <a:pPr algn="just"/>
            <a:endParaRPr lang="es-CO" dirty="0"/>
          </a:p>
          <a:p>
            <a:pPr algn="just"/>
            <a:r>
              <a:rPr lang="es-CO" dirty="0"/>
              <a:t> Propiciar la oportunidad de que los profesores </a:t>
            </a:r>
            <a:r>
              <a:rPr lang="es-CO" b="1" dirty="0">
                <a:solidFill>
                  <a:srgbClr val="FF0000"/>
                </a:solidFill>
              </a:rPr>
              <a:t>organicen asignaturas, talleres o </a:t>
            </a:r>
            <a:r>
              <a:rPr lang="es-CO" b="1" dirty="0" smtClean="0">
                <a:solidFill>
                  <a:srgbClr val="FF0000"/>
                </a:solidFill>
              </a:rPr>
              <a:t>seminarios </a:t>
            </a:r>
            <a:r>
              <a:rPr lang="es-CO" b="1" dirty="0">
                <a:solidFill>
                  <a:srgbClr val="FF0000"/>
                </a:solidFill>
              </a:rPr>
              <a:t>interdisciplinarios, </a:t>
            </a:r>
            <a:r>
              <a:rPr lang="es-CO" dirty="0"/>
              <a:t>ubicados en el plan de estudios de las escuelas, lo </a:t>
            </a:r>
            <a:r>
              <a:rPr lang="es-CO" dirty="0" smtClean="0"/>
              <a:t>cual </a:t>
            </a:r>
            <a:r>
              <a:rPr lang="es-CO" dirty="0"/>
              <a:t>implica un </a:t>
            </a:r>
            <a:r>
              <a:rPr lang="es-CO" b="1" dirty="0">
                <a:solidFill>
                  <a:srgbClr val="FF0000"/>
                </a:solidFill>
              </a:rPr>
              <a:t>reordenamiento y redimensionamiento </a:t>
            </a:r>
            <a:r>
              <a:rPr lang="es-CO" dirty="0"/>
              <a:t>de contenidos, estrategias </a:t>
            </a:r>
            <a:r>
              <a:rPr lang="es-CO" dirty="0" smtClean="0"/>
              <a:t>metódicas </a:t>
            </a:r>
            <a:r>
              <a:rPr lang="es-CO" dirty="0"/>
              <a:t>y alcances, así como el logro de síntesis y resultados más amplios. </a:t>
            </a:r>
            <a:endParaRPr lang="es-CO" dirty="0" smtClean="0"/>
          </a:p>
          <a:p>
            <a:pPr algn="just"/>
            <a:endParaRPr lang="es-CO" dirty="0"/>
          </a:p>
          <a:p>
            <a:pPr algn="just"/>
            <a:r>
              <a:rPr lang="es-CO" dirty="0"/>
              <a:t> </a:t>
            </a:r>
            <a:r>
              <a:rPr lang="es-CO" b="1" dirty="0">
                <a:solidFill>
                  <a:srgbClr val="C00000"/>
                </a:solidFill>
              </a:rPr>
              <a:t>Favorecer el espacio para la realización de programas de servicio comunitario y </a:t>
            </a:r>
            <a:r>
              <a:rPr lang="es-CO" b="1" dirty="0" smtClean="0">
                <a:solidFill>
                  <a:srgbClr val="C00000"/>
                </a:solidFill>
              </a:rPr>
              <a:t>extensión </a:t>
            </a:r>
            <a:r>
              <a:rPr lang="es-CO" dirty="0"/>
              <a:t>que permita </a:t>
            </a:r>
            <a:r>
              <a:rPr lang="es-CO" u="sng" dirty="0"/>
              <a:t>el diálogo de la cultura científica, con la artística y la </a:t>
            </a:r>
            <a:r>
              <a:rPr lang="es-CO" u="sng" dirty="0" smtClean="0"/>
              <a:t>humanística</a:t>
            </a:r>
            <a:r>
              <a:rPr lang="es-CO" u="sng" dirty="0"/>
              <a:t>, el intercambio con instituciones científicas y comunidades y la </a:t>
            </a:r>
            <a:r>
              <a:rPr lang="es-CO" u="sng" dirty="0" smtClean="0"/>
              <a:t>búsqueda </a:t>
            </a:r>
            <a:r>
              <a:rPr lang="es-CO" u="sng" dirty="0"/>
              <a:t>de nueva formas de cooperación. </a:t>
            </a:r>
            <a:endParaRPr lang="es-CO" u="sng" dirty="0" smtClean="0"/>
          </a:p>
          <a:p>
            <a:pPr algn="just"/>
            <a:endParaRPr lang="es-CO" dirty="0"/>
          </a:p>
          <a:p>
            <a:pPr algn="just"/>
            <a:r>
              <a:rPr lang="es-CO" dirty="0"/>
              <a:t> </a:t>
            </a:r>
            <a:r>
              <a:rPr lang="es-CO" b="1" dirty="0">
                <a:solidFill>
                  <a:srgbClr val="0053FA"/>
                </a:solidFill>
              </a:rPr>
              <a:t>Creación de nuevos espacios académicos producto de las interacciones entre dos o </a:t>
            </a:r>
            <a:r>
              <a:rPr lang="es-CO" b="1" dirty="0" smtClean="0">
                <a:solidFill>
                  <a:srgbClr val="0053FA"/>
                </a:solidFill>
              </a:rPr>
              <a:t>más </a:t>
            </a:r>
            <a:r>
              <a:rPr lang="es-CO" b="1" dirty="0">
                <a:solidFill>
                  <a:srgbClr val="0053FA"/>
                </a:solidFill>
              </a:rPr>
              <a:t>asignaturas que llevan a una nueva carrera</a:t>
            </a:r>
            <a:r>
              <a:rPr lang="es-CO" dirty="0"/>
              <a:t>. Un ejemplo podría ser la carrera </a:t>
            </a:r>
            <a:r>
              <a:rPr lang="es-CO" dirty="0" smtClean="0"/>
              <a:t>de </a:t>
            </a:r>
            <a:r>
              <a:rPr lang="es-CO" dirty="0"/>
              <a:t>Bioingeniería. </a:t>
            </a:r>
          </a:p>
          <a:p>
            <a:pPr algn="just"/>
            <a:r>
              <a:rPr lang="es-CO" dirty="0"/>
              <a:t> </a:t>
            </a:r>
          </a:p>
        </p:txBody>
      </p:sp>
      <p:sp>
        <p:nvSpPr>
          <p:cNvPr id="3" name="Rectángulo 2"/>
          <p:cNvSpPr/>
          <p:nvPr/>
        </p:nvSpPr>
        <p:spPr>
          <a:xfrm>
            <a:off x="591670" y="415073"/>
            <a:ext cx="4344651" cy="369332"/>
          </a:xfrm>
          <a:prstGeom prst="rect">
            <a:avLst/>
          </a:prstGeom>
        </p:spPr>
        <p:txBody>
          <a:bodyPr wrap="none">
            <a:spAutoFit/>
          </a:bodyPr>
          <a:lstStyle/>
          <a:p>
            <a:r>
              <a:rPr lang="es-CO" b="1" dirty="0">
                <a:solidFill>
                  <a:srgbClr val="FF00FF"/>
                </a:solidFill>
              </a:rPr>
              <a:t>LINEAS DE ACCIÓN . DOCUMENTO UNESCO.</a:t>
            </a:r>
          </a:p>
        </p:txBody>
      </p:sp>
    </p:spTree>
    <p:extLst>
      <p:ext uri="{BB962C8B-B14F-4D97-AF65-F5344CB8AC3E}">
        <p14:creationId xmlns:p14="http://schemas.microsoft.com/office/powerpoint/2010/main" val="16262539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58757" y="373088"/>
            <a:ext cx="6096000" cy="1552220"/>
          </a:xfrm>
          <a:prstGeom prst="rect">
            <a:avLst/>
          </a:prstGeom>
        </p:spPr>
        <p:txBody>
          <a:bodyPr>
            <a:spAutoFit/>
          </a:bodyPr>
          <a:lstStyle/>
          <a:p>
            <a:pPr marL="449580" indent="-449580" algn="ctr">
              <a:lnSpc>
                <a:spcPct val="115000"/>
              </a:lnSpc>
              <a:spcAft>
                <a:spcPts val="1000"/>
              </a:spcAft>
            </a:pPr>
            <a:r>
              <a:rPr lang="es-CO" b="1" dirty="0">
                <a:latin typeface="Arial" panose="020B0604020202020204" pitchFamily="34" charset="0"/>
                <a:ea typeface="Calibri" panose="020F0502020204030204" pitchFamily="34" charset="0"/>
                <a:cs typeface="Times New Roman" panose="02020603050405020304" pitchFamily="18" charset="0"/>
              </a:rPr>
              <a:t>LA INTERDISCIPLINARIEDAD EN </a:t>
            </a:r>
            <a:r>
              <a:rPr lang="es-CO" b="1" dirty="0" smtClean="0">
                <a:effectLst/>
                <a:latin typeface="Arial" panose="020B0604020202020204" pitchFamily="34" charset="0"/>
                <a:ea typeface="Calibri" panose="020F0502020204030204" pitchFamily="34" charset="0"/>
                <a:cs typeface="Times New Roman" panose="02020603050405020304" pitchFamily="18" charset="0"/>
              </a:rPr>
              <a:t>EL PROGRAMA ACADÉMICO</a:t>
            </a:r>
          </a:p>
          <a:p>
            <a:pPr marL="449580" indent="-449580" algn="ctr">
              <a:lnSpc>
                <a:spcPct val="115000"/>
              </a:lnSpc>
              <a:spcAft>
                <a:spcPts val="1000"/>
              </a:spcAft>
            </a:pPr>
            <a:endParaRPr lang="es-CO" sz="1600" b="1" dirty="0">
              <a:latin typeface="Arial" panose="020B0604020202020204" pitchFamily="34" charset="0"/>
              <a:ea typeface="Calibri" panose="020F0502020204030204" pitchFamily="34" charset="0"/>
              <a:cs typeface="Times New Roman" panose="02020603050405020304" pitchFamily="18" charset="0"/>
            </a:endParaRPr>
          </a:p>
          <a:p>
            <a:pPr marL="449580" indent="-449580" algn="ctr">
              <a:lnSpc>
                <a:spcPct val="115000"/>
              </a:lnSpc>
              <a:spcAft>
                <a:spcPts val="100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n 1"/>
          <p:cNvPicPr>
            <a:picLocks noChangeAspect="1"/>
          </p:cNvPicPr>
          <p:nvPr/>
        </p:nvPicPr>
        <p:blipFill>
          <a:blip r:embed="rId2"/>
          <a:stretch>
            <a:fillRect/>
          </a:stretch>
        </p:blipFill>
        <p:spPr>
          <a:xfrm>
            <a:off x="1161826" y="1688280"/>
            <a:ext cx="3560780" cy="5093566"/>
          </a:xfrm>
          <a:prstGeom prst="rect">
            <a:avLst/>
          </a:prstGeom>
        </p:spPr>
      </p:pic>
      <p:pic>
        <p:nvPicPr>
          <p:cNvPr id="3" name="Imagen 2"/>
          <p:cNvPicPr>
            <a:picLocks noChangeAspect="1"/>
          </p:cNvPicPr>
          <p:nvPr/>
        </p:nvPicPr>
        <p:blipFill>
          <a:blip r:embed="rId3"/>
          <a:stretch>
            <a:fillRect/>
          </a:stretch>
        </p:blipFill>
        <p:spPr>
          <a:xfrm>
            <a:off x="4861200" y="1631558"/>
            <a:ext cx="5727351" cy="4457269"/>
          </a:xfrm>
          <a:prstGeom prst="rect">
            <a:avLst/>
          </a:prstGeom>
        </p:spPr>
      </p:pic>
      <p:sp>
        <p:nvSpPr>
          <p:cNvPr id="6" name="Rectángulo 5"/>
          <p:cNvSpPr/>
          <p:nvPr/>
        </p:nvSpPr>
        <p:spPr>
          <a:xfrm>
            <a:off x="334650" y="1149198"/>
            <a:ext cx="6545382" cy="369332"/>
          </a:xfrm>
          <a:prstGeom prst="rect">
            <a:avLst/>
          </a:prstGeom>
        </p:spPr>
        <p:txBody>
          <a:bodyPr wrap="none">
            <a:spAutoFit/>
          </a:bodyPr>
          <a:lstStyle/>
          <a:p>
            <a:r>
              <a:rPr lang="es-CO" b="1" dirty="0" smtClean="0">
                <a:latin typeface="Arial" panose="020B0604020202020204" pitchFamily="34" charset="0"/>
                <a:ea typeface="Calibri" panose="020F0502020204030204" pitchFamily="34" charset="0"/>
                <a:cs typeface="Times New Roman" panose="02020603050405020304" pitchFamily="18" charset="0"/>
              </a:rPr>
              <a:t>Según el plan decenal de educación el currículo debe ser:</a:t>
            </a:r>
            <a:endParaRPr lang="es-CO" dirty="0"/>
          </a:p>
        </p:txBody>
      </p:sp>
    </p:spTree>
    <p:extLst>
      <p:ext uri="{BB962C8B-B14F-4D97-AF65-F5344CB8AC3E}">
        <p14:creationId xmlns:p14="http://schemas.microsoft.com/office/powerpoint/2010/main" val="2843821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4701" y="818589"/>
            <a:ext cx="10520978" cy="4247317"/>
          </a:xfrm>
          <a:prstGeom prst="rect">
            <a:avLst/>
          </a:prstGeom>
        </p:spPr>
        <p:txBody>
          <a:bodyPr wrap="square">
            <a:spAutoFit/>
          </a:bodyPr>
          <a:lstStyle/>
          <a:p>
            <a:pPr algn="ctr"/>
            <a:r>
              <a:rPr lang="es-CO" dirty="0" smtClean="0"/>
              <a:t>TRANSDISCIPLINARIEDAD </a:t>
            </a:r>
          </a:p>
          <a:p>
            <a:endParaRPr lang="es-CO" dirty="0"/>
          </a:p>
          <a:p>
            <a:pPr algn="just"/>
            <a:r>
              <a:rPr lang="es-CO" dirty="0" smtClean="0"/>
              <a:t>En </a:t>
            </a:r>
            <a:r>
              <a:rPr lang="es-CO" dirty="0"/>
              <a:t>la última década, ha aparecido un “movimiento” intelectual y académico denominado “</a:t>
            </a:r>
            <a:r>
              <a:rPr lang="es-CO" b="1" dirty="0" err="1">
                <a:solidFill>
                  <a:srgbClr val="FF0000"/>
                </a:solidFill>
              </a:rPr>
              <a:t>transdisciplinariedad</a:t>
            </a:r>
            <a:r>
              <a:rPr lang="es-CO" b="1" dirty="0">
                <a:solidFill>
                  <a:srgbClr val="FF0000"/>
                </a:solidFill>
              </a:rPr>
              <a:t>”, el cual desea ir “más allá” (</a:t>
            </a:r>
            <a:r>
              <a:rPr lang="es-CO" b="1" dirty="0" err="1">
                <a:solidFill>
                  <a:srgbClr val="FF0000"/>
                </a:solidFill>
              </a:rPr>
              <a:t>trans</a:t>
            </a:r>
            <a:r>
              <a:rPr lang="es-CO" dirty="0"/>
              <a:t>), no sólo de la </a:t>
            </a:r>
            <a:r>
              <a:rPr lang="es-CO" dirty="0" err="1"/>
              <a:t>unidisciplinariedad</a:t>
            </a:r>
            <a:r>
              <a:rPr lang="es-CO" dirty="0"/>
              <a:t>, sino también, de la </a:t>
            </a:r>
            <a:r>
              <a:rPr lang="es-CO" dirty="0" err="1"/>
              <a:t>multidisciplinariedad</a:t>
            </a:r>
            <a:r>
              <a:rPr lang="es-CO" dirty="0"/>
              <a:t> y de la interdisciplinariedad.</a:t>
            </a:r>
          </a:p>
          <a:p>
            <a:pPr algn="just"/>
            <a:endParaRPr lang="es-CO" dirty="0"/>
          </a:p>
          <a:p>
            <a:pPr algn="just"/>
            <a:r>
              <a:rPr lang="es-CO" dirty="0"/>
              <a:t>Como ustedes pueden observar la idea central de este movimiento no es nueva, lo que se pretende es </a:t>
            </a:r>
            <a:r>
              <a:rPr lang="es-CO" b="1" dirty="0">
                <a:solidFill>
                  <a:srgbClr val="FF00FF"/>
                </a:solidFill>
              </a:rPr>
              <a:t>superar la parcelación y fragmentación del conocimiento que reflejan las disciplinarias particulares y su consiguiente </a:t>
            </a:r>
            <a:r>
              <a:rPr lang="es-CO" b="1" dirty="0" err="1">
                <a:solidFill>
                  <a:srgbClr val="FF00FF"/>
                </a:solidFill>
              </a:rPr>
              <a:t>hiperespecialización</a:t>
            </a:r>
            <a:r>
              <a:rPr lang="es-CO" dirty="0"/>
              <a:t>, y, debido a esto, su incapacidad para comprender las complejas </a:t>
            </a:r>
            <a:r>
              <a:rPr lang="es-CO" dirty="0" smtClean="0"/>
              <a:t>realidades </a:t>
            </a:r>
            <a:r>
              <a:rPr lang="es-CO" dirty="0"/>
              <a:t>del mundo actual, las cuales se distinguen, precisamente, por la multiplicidad de los nexos, de las relaciones y de las interconexiones que las constituyen.</a:t>
            </a:r>
          </a:p>
          <a:p>
            <a:pPr algn="just"/>
            <a:endParaRPr lang="es-CO" dirty="0"/>
          </a:p>
          <a:p>
            <a:pPr algn="just"/>
            <a:r>
              <a:rPr lang="es-CO" dirty="0"/>
              <a:t>Este movimiento que, por su gran apertura, es mucho más amplio y receptivo que una “escuela” ideológica con reglas fijas de pensamiento, ha sido impulsado, </a:t>
            </a:r>
            <a:r>
              <a:rPr lang="es-CO" b="1" dirty="0">
                <a:solidFill>
                  <a:srgbClr val="008000"/>
                </a:solidFill>
              </a:rPr>
              <a:t>sobre todo, por la UNESCO y por el CIRET </a:t>
            </a:r>
            <a:r>
              <a:rPr lang="es-CO" dirty="0"/>
              <a:t>(Centro Internacional de Investigaciones y Estudios </a:t>
            </a:r>
            <a:r>
              <a:rPr lang="es-CO" dirty="0" err="1"/>
              <a:t>Transdisciplinarios</a:t>
            </a:r>
            <a:r>
              <a:rPr lang="es-CO" dirty="0"/>
              <a:t>) de Francia.</a:t>
            </a:r>
          </a:p>
        </p:txBody>
      </p:sp>
    </p:spTree>
    <p:extLst>
      <p:ext uri="{BB962C8B-B14F-4D97-AF65-F5344CB8AC3E}">
        <p14:creationId xmlns:p14="http://schemas.microsoft.com/office/powerpoint/2010/main" val="19229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84093" y="3005681"/>
            <a:ext cx="10682343" cy="1754326"/>
          </a:xfrm>
          <a:prstGeom prst="rect">
            <a:avLst/>
          </a:prstGeom>
        </p:spPr>
        <p:txBody>
          <a:bodyPr wrap="square">
            <a:spAutoFit/>
          </a:bodyPr>
          <a:lstStyle/>
          <a:p>
            <a:pPr algn="just"/>
            <a:r>
              <a:rPr lang="es-CO" dirty="0" smtClean="0"/>
              <a:t>Por su parte la </a:t>
            </a:r>
            <a:r>
              <a:rPr lang="es-CO" b="1" dirty="0" err="1" smtClean="0">
                <a:solidFill>
                  <a:srgbClr val="FF00FF"/>
                </a:solidFill>
              </a:rPr>
              <a:t>multidisciplinariedad</a:t>
            </a:r>
            <a:r>
              <a:rPr lang="es-CO" dirty="0" smtClean="0"/>
              <a:t> es la relación interdisciplinaria en torno a un problema concreto que atañe directa o indirectamente, a disciplinas de distintas ramas científicas (cercanas o no) con un grado limitado pero esencial de coordinación estratégica previa en el marco investigativo; </a:t>
            </a:r>
            <a:r>
              <a:rPr lang="es-CO" b="1" dirty="0" smtClean="0">
                <a:solidFill>
                  <a:srgbClr val="FF00FF"/>
                </a:solidFill>
              </a:rPr>
              <a:t>sin clarificación total de dichas relaciones ni modificación de conceptos o procedimientos de cada ciencia interviniente</a:t>
            </a:r>
            <a:r>
              <a:rPr lang="es-CO" dirty="0" smtClean="0"/>
              <a:t>. No se determina a que disciplina compete más la problemática, priorizando la utilidad del resultado para cada una de ellas, aunque solo después de rebasar el filtro previo que constituye el cuerpo de dicho resultado (Salazar, D. 2002).</a:t>
            </a:r>
            <a:endParaRPr lang="es-CO" dirty="0"/>
          </a:p>
        </p:txBody>
      </p:sp>
      <p:sp>
        <p:nvSpPr>
          <p:cNvPr id="6" name="Rectángulo 5"/>
          <p:cNvSpPr/>
          <p:nvPr/>
        </p:nvSpPr>
        <p:spPr>
          <a:xfrm>
            <a:off x="484093" y="5181719"/>
            <a:ext cx="10908255" cy="1200329"/>
          </a:xfrm>
          <a:prstGeom prst="rect">
            <a:avLst/>
          </a:prstGeom>
        </p:spPr>
        <p:txBody>
          <a:bodyPr wrap="square">
            <a:spAutoFit/>
          </a:bodyPr>
          <a:lstStyle/>
          <a:p>
            <a:pPr algn="just"/>
            <a:r>
              <a:rPr lang="es-CO" b="0" i="0" u="none" strike="noStrike" baseline="0" dirty="0" smtClean="0">
                <a:latin typeface="ArialMT"/>
              </a:rPr>
              <a:t>Igualmente, </a:t>
            </a:r>
            <a:r>
              <a:rPr lang="es-CO" b="0" i="0" u="none" strike="noStrike" baseline="0" dirty="0" err="1" smtClean="0">
                <a:latin typeface="ArialMT"/>
              </a:rPr>
              <a:t>Nicolescu</a:t>
            </a:r>
            <a:r>
              <a:rPr lang="es-CO" b="0" i="0" u="none" strike="noStrike" baseline="0" dirty="0" smtClean="0">
                <a:latin typeface="ArialMT"/>
              </a:rPr>
              <a:t> en el Manifiesto (1999), nos habla del fin último de la </a:t>
            </a:r>
            <a:r>
              <a:rPr lang="es-CO" b="1" i="0" u="none" strike="noStrike" baseline="0" dirty="0" err="1" smtClean="0">
                <a:solidFill>
                  <a:srgbClr val="008000"/>
                </a:solidFill>
                <a:latin typeface="ArialMT"/>
              </a:rPr>
              <a:t>transdisciplinariedad</a:t>
            </a:r>
            <a:r>
              <a:rPr lang="es-CO" b="1" i="0" u="none" strike="noStrike" baseline="0" dirty="0" smtClean="0">
                <a:solidFill>
                  <a:srgbClr val="008000"/>
                </a:solidFill>
                <a:latin typeface="ArialMT"/>
              </a:rPr>
              <a:t>,</a:t>
            </a:r>
            <a:r>
              <a:rPr lang="es-CO" b="0" i="0" u="none" strike="noStrike" baseline="0" dirty="0" smtClean="0">
                <a:latin typeface="ArialMT"/>
              </a:rPr>
              <a:t> un </a:t>
            </a:r>
            <a:r>
              <a:rPr lang="es-CO" b="1" i="0" u="none" strike="noStrike" baseline="0" dirty="0" smtClean="0">
                <a:solidFill>
                  <a:srgbClr val="008000"/>
                </a:solidFill>
                <a:latin typeface="ArialMT"/>
              </a:rPr>
              <a:t>nuevo humanismo al que se conecta una nueva forma de educación</a:t>
            </a:r>
            <a:r>
              <a:rPr lang="es-CO" b="0" i="0" u="none" strike="noStrike" baseline="0" dirty="0" smtClean="0">
                <a:latin typeface="ArialMT"/>
              </a:rPr>
              <a:t>, así en este concepto se recuperan las orientaciones del informe </a:t>
            </a:r>
            <a:r>
              <a:rPr lang="es-CO" b="0" i="0" u="none" strike="noStrike" baseline="0" dirty="0" err="1" smtClean="0">
                <a:latin typeface="ArialMT"/>
              </a:rPr>
              <a:t>Delors</a:t>
            </a:r>
            <a:r>
              <a:rPr lang="es-CO" b="0" i="0" u="none" strike="noStrike" baseline="0" dirty="0" smtClean="0">
                <a:latin typeface="ArialMT"/>
              </a:rPr>
              <a:t> de la UNESCO (</a:t>
            </a:r>
            <a:r>
              <a:rPr lang="es-CO" b="0" i="0" u="none" strike="noStrike" baseline="0" dirty="0" err="1" smtClean="0">
                <a:latin typeface="ArialMT"/>
              </a:rPr>
              <a:t>sf</a:t>
            </a:r>
            <a:r>
              <a:rPr lang="es-CO" b="0" i="0" u="none" strike="noStrike" baseline="0" dirty="0" smtClean="0">
                <a:latin typeface="ArialMT"/>
              </a:rPr>
              <a:t>), sobre cuatro pilares fundamentales, </a:t>
            </a:r>
            <a:r>
              <a:rPr lang="es-CO" b="0" i="1" u="none" strike="noStrike" baseline="0" dirty="0" smtClean="0">
                <a:latin typeface="Arial" panose="020B0604020202020204" pitchFamily="34" charset="0"/>
              </a:rPr>
              <a:t>Aprender a saber</a:t>
            </a:r>
            <a:r>
              <a:rPr lang="es-CO" b="0" i="0" u="none" strike="noStrike" baseline="0" dirty="0" smtClean="0">
                <a:latin typeface="ArialMT"/>
              </a:rPr>
              <a:t>, </a:t>
            </a:r>
            <a:r>
              <a:rPr lang="es-CO" b="0" i="1" u="none" strike="noStrike" baseline="0" dirty="0" smtClean="0">
                <a:latin typeface="Arial" panose="020B0604020202020204" pitchFamily="34" charset="0"/>
              </a:rPr>
              <a:t>Aprender a hacer</a:t>
            </a:r>
            <a:r>
              <a:rPr lang="es-CO" b="0" i="0" u="none" strike="noStrike" baseline="0" dirty="0" smtClean="0">
                <a:latin typeface="ArialMT"/>
              </a:rPr>
              <a:t>, </a:t>
            </a:r>
            <a:r>
              <a:rPr lang="es-CO" b="0" i="1" u="none" strike="noStrike" baseline="0" dirty="0" smtClean="0">
                <a:latin typeface="Arial" panose="020B0604020202020204" pitchFamily="34" charset="0"/>
              </a:rPr>
              <a:t>Aprender a ser </a:t>
            </a:r>
            <a:r>
              <a:rPr lang="es-CO" b="0" i="0" u="none" strike="noStrike" baseline="0" dirty="0" smtClean="0">
                <a:latin typeface="ArialMT"/>
              </a:rPr>
              <a:t>y </a:t>
            </a:r>
            <a:r>
              <a:rPr lang="es-CO" b="0" i="1" u="none" strike="noStrike" baseline="0" dirty="0" smtClean="0">
                <a:latin typeface="Arial" panose="020B0604020202020204" pitchFamily="34" charset="0"/>
              </a:rPr>
              <a:t>Aprender a vivir </a:t>
            </a:r>
            <a:r>
              <a:rPr lang="es-CO" b="0" i="0" u="none" strike="noStrike" baseline="0" dirty="0" smtClean="0">
                <a:latin typeface="ArialMT"/>
              </a:rPr>
              <a:t>la nueva educación juntos.</a:t>
            </a:r>
            <a:endParaRPr lang="es-CO" dirty="0"/>
          </a:p>
        </p:txBody>
      </p:sp>
      <p:sp>
        <p:nvSpPr>
          <p:cNvPr id="8" name="Rectángulo 7"/>
          <p:cNvSpPr/>
          <p:nvPr/>
        </p:nvSpPr>
        <p:spPr>
          <a:xfrm>
            <a:off x="484093" y="697357"/>
            <a:ext cx="10682343" cy="2308324"/>
          </a:xfrm>
          <a:prstGeom prst="rect">
            <a:avLst/>
          </a:prstGeom>
        </p:spPr>
        <p:txBody>
          <a:bodyPr wrap="square">
            <a:spAutoFit/>
          </a:bodyPr>
          <a:lstStyle/>
          <a:p>
            <a:pPr algn="just"/>
            <a:r>
              <a:rPr lang="es-CO" b="1" dirty="0" smtClean="0">
                <a:solidFill>
                  <a:srgbClr val="FF00FF"/>
                </a:solidFill>
              </a:rPr>
              <a:t>La </a:t>
            </a:r>
            <a:r>
              <a:rPr lang="es-CO" b="1" dirty="0" err="1" smtClean="0">
                <a:solidFill>
                  <a:srgbClr val="FF00FF"/>
                </a:solidFill>
              </a:rPr>
              <a:t>transdisciplinariedad</a:t>
            </a:r>
            <a:r>
              <a:rPr lang="es-CO" b="1" dirty="0" smtClean="0">
                <a:solidFill>
                  <a:srgbClr val="FF00FF"/>
                </a:solidFill>
              </a:rPr>
              <a:t> </a:t>
            </a:r>
            <a:r>
              <a:rPr lang="es-CO" dirty="0" smtClean="0"/>
              <a:t>como la definiera </a:t>
            </a:r>
            <a:r>
              <a:rPr lang="es-CO" b="1" dirty="0" smtClean="0">
                <a:solidFill>
                  <a:srgbClr val="FF00FF"/>
                </a:solidFill>
              </a:rPr>
              <a:t>Salazar</a:t>
            </a:r>
            <a:r>
              <a:rPr lang="es-CO" dirty="0" smtClean="0"/>
              <a:t>, D. (2005) es la relación interdisciplinaria cuya estrategia se dirige a la </a:t>
            </a:r>
            <a:r>
              <a:rPr lang="es-CO" b="1" dirty="0" smtClean="0">
                <a:solidFill>
                  <a:srgbClr val="00B050"/>
                </a:solidFill>
              </a:rPr>
              <a:t>interpretación dinámica y la competencia </a:t>
            </a:r>
            <a:r>
              <a:rPr lang="es-CO" b="1" dirty="0" err="1" smtClean="0">
                <a:solidFill>
                  <a:srgbClr val="00B050"/>
                </a:solidFill>
              </a:rPr>
              <a:t>metacognitiva</a:t>
            </a:r>
            <a:r>
              <a:rPr lang="es-CO" b="1" dirty="0" smtClean="0">
                <a:solidFill>
                  <a:srgbClr val="00B050"/>
                </a:solidFill>
              </a:rPr>
              <a:t> en distintos niveles de realidad y percepción ante un problema concreto, </a:t>
            </a:r>
            <a:r>
              <a:rPr lang="es-CO" b="1" dirty="0" smtClean="0">
                <a:solidFill>
                  <a:srgbClr val="0053FA"/>
                </a:solidFill>
              </a:rPr>
              <a:t>despareciendo las fronteras </a:t>
            </a:r>
            <a:r>
              <a:rPr lang="es-CO" dirty="0" smtClean="0"/>
              <a:t>de las disciplinas para alcanzar fines ilimitados entre, a través y más allá de aquellas, constituyendo una especie de </a:t>
            </a:r>
            <a:r>
              <a:rPr lang="es-CO" b="1" dirty="0" smtClean="0">
                <a:solidFill>
                  <a:srgbClr val="0053FA"/>
                </a:solidFill>
              </a:rPr>
              <a:t>macro </a:t>
            </a:r>
            <a:r>
              <a:rPr lang="es-CO" b="1" dirty="0" err="1" smtClean="0">
                <a:solidFill>
                  <a:srgbClr val="0053FA"/>
                </a:solidFill>
              </a:rPr>
              <a:t>supradisciplina</a:t>
            </a:r>
            <a:r>
              <a:rPr lang="es-CO" b="1" dirty="0" smtClean="0">
                <a:solidFill>
                  <a:srgbClr val="0053FA"/>
                </a:solidFill>
              </a:rPr>
              <a:t> </a:t>
            </a:r>
            <a:r>
              <a:rPr lang="es-CO" dirty="0" smtClean="0"/>
              <a:t>bajo el imperativo de la unidad del conocimiento y apoyándose en la </a:t>
            </a:r>
            <a:r>
              <a:rPr lang="es-CO" b="1" dirty="0" smtClean="0">
                <a:solidFill>
                  <a:srgbClr val="C00000"/>
                </a:solidFill>
              </a:rPr>
              <a:t>aparición de nuevas lógicas emergentes de la complejidad</a:t>
            </a:r>
            <a:r>
              <a:rPr lang="es-CO" dirty="0" smtClean="0"/>
              <a:t>, sin reconocer la pertenencia tradicional de los paradigmas científicos ni comprometerse con la clarificación de las relaciones o la modificación de conceptos o procedimientos particulares de cada ciencia </a:t>
            </a:r>
            <a:br>
              <a:rPr lang="es-CO" dirty="0" smtClean="0"/>
            </a:br>
            <a:endParaRPr lang="es-CO" dirty="0" smtClean="0"/>
          </a:p>
        </p:txBody>
      </p:sp>
    </p:spTree>
    <p:extLst>
      <p:ext uri="{BB962C8B-B14F-4D97-AF65-F5344CB8AC3E}">
        <p14:creationId xmlns:p14="http://schemas.microsoft.com/office/powerpoint/2010/main" val="3930900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037242" y="557754"/>
            <a:ext cx="6096000" cy="1552220"/>
          </a:xfrm>
          <a:prstGeom prst="rect">
            <a:avLst/>
          </a:prstGeom>
        </p:spPr>
        <p:txBody>
          <a:bodyPr>
            <a:spAutoFit/>
          </a:bodyPr>
          <a:lstStyle/>
          <a:p>
            <a:pPr marL="449580" indent="-449580" algn="ctr">
              <a:lnSpc>
                <a:spcPct val="115000"/>
              </a:lnSpc>
              <a:spcAft>
                <a:spcPts val="1000"/>
              </a:spcAft>
            </a:pPr>
            <a:r>
              <a:rPr lang="es-CO" b="1" dirty="0" smtClean="0">
                <a:effectLst/>
                <a:latin typeface="Arial" panose="020B0604020202020204" pitchFamily="34" charset="0"/>
                <a:ea typeface="Calibri" panose="020F0502020204030204" pitchFamily="34" charset="0"/>
                <a:cs typeface="Times New Roman" panose="02020603050405020304" pitchFamily="18" charset="0"/>
              </a:rPr>
              <a:t>LA INTERDISCIPLINARIEDAD EN EL PROGRAMA ACADÉMICO</a:t>
            </a:r>
          </a:p>
          <a:p>
            <a:pPr marL="449580" indent="-449580" algn="ctr">
              <a:lnSpc>
                <a:spcPct val="115000"/>
              </a:lnSpc>
              <a:spcAft>
                <a:spcPts val="1000"/>
              </a:spcAft>
            </a:pPr>
            <a:endParaRPr lang="es-CO" sz="1600" b="1" dirty="0">
              <a:latin typeface="Arial" panose="020B0604020202020204" pitchFamily="34" charset="0"/>
              <a:ea typeface="Calibri" panose="020F0502020204030204" pitchFamily="34" charset="0"/>
              <a:cs typeface="Times New Roman" panose="02020603050405020304" pitchFamily="18" charset="0"/>
            </a:endParaRPr>
          </a:p>
          <a:p>
            <a:pPr marL="449580" indent="-449580" algn="ctr">
              <a:lnSpc>
                <a:spcPct val="115000"/>
              </a:lnSpc>
              <a:spcAft>
                <a:spcPts val="1000"/>
              </a:spcAft>
            </a:pPr>
            <a:r>
              <a:rPr lang="es-CO" sz="16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s-CO"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1021974" y="1916588"/>
            <a:ext cx="9785873" cy="646331"/>
          </a:xfrm>
          <a:prstGeom prst="rect">
            <a:avLst/>
          </a:prstGeom>
        </p:spPr>
        <p:txBody>
          <a:bodyPr wrap="square">
            <a:spAutoFit/>
          </a:bodyPr>
          <a:lstStyle/>
          <a:p>
            <a:pPr algn="just"/>
            <a:r>
              <a:rPr lang="es-CO" b="1" dirty="0">
                <a:solidFill>
                  <a:srgbClr val="FF00FF"/>
                </a:solidFill>
                <a:latin typeface="ArialMT"/>
              </a:rPr>
              <a:t>E</a:t>
            </a:r>
            <a:r>
              <a:rPr lang="es-CO" b="1" i="0" u="none" strike="noStrike" baseline="0" dirty="0" smtClean="0">
                <a:solidFill>
                  <a:srgbClr val="FF00FF"/>
                </a:solidFill>
                <a:latin typeface="ArialMT"/>
              </a:rPr>
              <a:t>s difícil y complejo </a:t>
            </a:r>
            <a:r>
              <a:rPr lang="es-CO" b="0" i="0" u="none" strike="noStrike" baseline="0" dirty="0" smtClean="0">
                <a:latin typeface="ArialMT"/>
              </a:rPr>
              <a:t>el transitar en la búsqueda de lo que se debe entender por </a:t>
            </a:r>
            <a:r>
              <a:rPr lang="es-CO" b="0" i="0" u="none" strike="noStrike" baseline="0" dirty="0" err="1" smtClean="0">
                <a:latin typeface="ArialMT"/>
              </a:rPr>
              <a:t>pluridisciplinariedad</a:t>
            </a:r>
            <a:r>
              <a:rPr lang="es-CO" b="0" i="0" u="none" strike="noStrike" baseline="0" dirty="0" smtClean="0">
                <a:latin typeface="ArialMT"/>
              </a:rPr>
              <a:t>, interdisciplinariedad o </a:t>
            </a:r>
            <a:r>
              <a:rPr lang="es-CO" b="0" i="0" u="none" strike="noStrike" baseline="0" dirty="0" err="1" smtClean="0">
                <a:latin typeface="ArialMT"/>
              </a:rPr>
              <a:t>transdisciplinariedad</a:t>
            </a:r>
            <a:r>
              <a:rPr lang="es-CO" b="0" i="0" u="none" strike="noStrike" baseline="0" dirty="0" smtClean="0">
                <a:latin typeface="ArialMT"/>
              </a:rPr>
              <a:t>.</a:t>
            </a:r>
            <a:endParaRPr lang="es-CO" dirty="0"/>
          </a:p>
        </p:txBody>
      </p:sp>
      <p:sp>
        <p:nvSpPr>
          <p:cNvPr id="10" name="Rectángulo 9"/>
          <p:cNvSpPr/>
          <p:nvPr/>
        </p:nvSpPr>
        <p:spPr>
          <a:xfrm>
            <a:off x="962806" y="2827149"/>
            <a:ext cx="10115775" cy="1754326"/>
          </a:xfrm>
          <a:prstGeom prst="rect">
            <a:avLst/>
          </a:prstGeom>
        </p:spPr>
        <p:txBody>
          <a:bodyPr wrap="square">
            <a:spAutoFit/>
          </a:bodyPr>
          <a:lstStyle/>
          <a:p>
            <a:pPr algn="just"/>
            <a:r>
              <a:rPr lang="es-CO" b="0" i="0" u="none" strike="noStrike" baseline="0" dirty="0" smtClean="0">
                <a:latin typeface="ArialMT"/>
              </a:rPr>
              <a:t>En cuanto al primero de estos términos, </a:t>
            </a:r>
            <a:r>
              <a:rPr lang="es-CO" b="1" i="0" u="none" strike="noStrike" baseline="0" dirty="0" smtClean="0">
                <a:solidFill>
                  <a:srgbClr val="FF00FF"/>
                </a:solidFill>
                <a:latin typeface="ArialMT"/>
              </a:rPr>
              <a:t>la </a:t>
            </a:r>
            <a:r>
              <a:rPr lang="es-CO" b="1" i="1" u="none" strike="noStrike" baseline="0" dirty="0" err="1" smtClean="0">
                <a:solidFill>
                  <a:srgbClr val="FF00FF"/>
                </a:solidFill>
                <a:latin typeface="Arial" panose="020B0604020202020204" pitchFamily="34" charset="0"/>
              </a:rPr>
              <a:t>pluridisciplinariedad</a:t>
            </a:r>
            <a:r>
              <a:rPr lang="es-CO" b="0" i="0" u="none" strike="noStrike" baseline="0" dirty="0" smtClean="0">
                <a:latin typeface="ArialMT"/>
              </a:rPr>
              <a:t>, nos dice </a:t>
            </a:r>
            <a:r>
              <a:rPr lang="es-CO" b="0" i="0" u="none" strike="noStrike" baseline="0" dirty="0" err="1" smtClean="0">
                <a:latin typeface="ArialMT"/>
              </a:rPr>
              <a:t>Nicolescu</a:t>
            </a:r>
            <a:r>
              <a:rPr lang="es-CO" b="0" i="0" u="none" strike="noStrike" baseline="0" dirty="0" smtClean="0">
                <a:latin typeface="ArialMT"/>
              </a:rPr>
              <a:t> que consiste en “...el estudio del objeto de una sola y misma disciplina por medio de varias disciplinas a la vez.” es decir que se enriquece el objeto de conocimiento de una disciplina a través de la aportación a su estudio por parte de otras disciplinas. </a:t>
            </a:r>
          </a:p>
          <a:p>
            <a:pPr algn="just"/>
            <a:r>
              <a:rPr lang="es-CO" b="1" i="0" u="none" strike="noStrike" baseline="0" dirty="0" smtClean="0">
                <a:solidFill>
                  <a:srgbClr val="FF00FF"/>
                </a:solidFill>
                <a:latin typeface="ArialMT"/>
              </a:rPr>
              <a:t>Implica este concepto el estudio profundo, a través de varias disciplinas, de un problema disciplinar.</a:t>
            </a:r>
          </a:p>
        </p:txBody>
      </p:sp>
      <p:sp>
        <p:nvSpPr>
          <p:cNvPr id="13" name="Rectángulo 12"/>
          <p:cNvSpPr/>
          <p:nvPr/>
        </p:nvSpPr>
        <p:spPr>
          <a:xfrm>
            <a:off x="1056039" y="4581475"/>
            <a:ext cx="9929311" cy="1477328"/>
          </a:xfrm>
          <a:prstGeom prst="rect">
            <a:avLst/>
          </a:prstGeom>
        </p:spPr>
        <p:txBody>
          <a:bodyPr wrap="square">
            <a:spAutoFit/>
          </a:bodyPr>
          <a:lstStyle/>
          <a:p>
            <a:r>
              <a:rPr lang="es-CO" b="0" i="1" dirty="0" smtClean="0">
                <a:solidFill>
                  <a:srgbClr val="000000"/>
                </a:solidFill>
                <a:effectLst/>
                <a:latin typeface="Arial" panose="020B0604020202020204" pitchFamily="34" charset="0"/>
              </a:rPr>
              <a:t>La </a:t>
            </a:r>
            <a:r>
              <a:rPr lang="es-CO" b="0" i="1" dirty="0" err="1" smtClean="0">
                <a:solidFill>
                  <a:srgbClr val="000000"/>
                </a:solidFill>
                <a:effectLst/>
                <a:latin typeface="Arial" panose="020B0604020202020204" pitchFamily="34" charset="0"/>
              </a:rPr>
              <a:t>pluridisciplinariedad</a:t>
            </a:r>
            <a:r>
              <a:rPr lang="es-CO" b="0" i="1" dirty="0" smtClean="0">
                <a:solidFill>
                  <a:srgbClr val="000000"/>
                </a:solidFill>
                <a:effectLst/>
                <a:latin typeface="Arial" panose="020B0604020202020204" pitchFamily="34" charset="0"/>
              </a:rPr>
              <a:t> consiste en el estudio del objeto de una sola y misma disciplina por medio de varias disciplinas a la vez. </a:t>
            </a:r>
          </a:p>
          <a:p>
            <a:endParaRPr lang="es-CO" i="1" dirty="0">
              <a:solidFill>
                <a:srgbClr val="000000"/>
              </a:solidFill>
              <a:latin typeface="Arial" panose="020B0604020202020204" pitchFamily="34" charset="0"/>
            </a:endParaRPr>
          </a:p>
          <a:p>
            <a:r>
              <a:rPr lang="es-CO" b="0" i="0" dirty="0" smtClean="0">
                <a:solidFill>
                  <a:srgbClr val="000000"/>
                </a:solidFill>
                <a:effectLst/>
                <a:latin typeface="Arial" panose="020B0604020202020204" pitchFamily="34" charset="0"/>
              </a:rPr>
              <a:t>Por ejemplo, </a:t>
            </a:r>
            <a:r>
              <a:rPr lang="es-CO" b="1" i="0" dirty="0" smtClean="0">
                <a:solidFill>
                  <a:srgbClr val="FF00FF"/>
                </a:solidFill>
                <a:effectLst/>
                <a:latin typeface="Arial" panose="020B0604020202020204" pitchFamily="34" charset="0"/>
              </a:rPr>
              <a:t>un cuadro de </a:t>
            </a:r>
            <a:r>
              <a:rPr lang="es-CO" b="1" i="0" dirty="0" err="1" smtClean="0">
                <a:solidFill>
                  <a:srgbClr val="FF00FF"/>
                </a:solidFill>
                <a:effectLst/>
                <a:latin typeface="Arial" panose="020B0604020202020204" pitchFamily="34" charset="0"/>
              </a:rPr>
              <a:t>Giotto</a:t>
            </a:r>
            <a:r>
              <a:rPr lang="es-CO" b="1" i="0" dirty="0" smtClean="0">
                <a:solidFill>
                  <a:srgbClr val="FF00FF"/>
                </a:solidFill>
                <a:effectLst/>
                <a:latin typeface="Arial" panose="020B0604020202020204" pitchFamily="34" charset="0"/>
              </a:rPr>
              <a:t> </a:t>
            </a:r>
            <a:r>
              <a:rPr lang="es-CO" b="0" i="0" dirty="0" smtClean="0">
                <a:solidFill>
                  <a:srgbClr val="000000"/>
                </a:solidFill>
                <a:effectLst/>
                <a:latin typeface="Arial" panose="020B0604020202020204" pitchFamily="34" charset="0"/>
              </a:rPr>
              <a:t>puede estudiarse por la historia del arte alternando con la física, la química, la historia de las religiones, la historia de Europa y la geometría.</a:t>
            </a:r>
            <a:endParaRPr lang="es-CO" dirty="0"/>
          </a:p>
        </p:txBody>
      </p:sp>
    </p:spTree>
    <p:extLst>
      <p:ext uri="{BB962C8B-B14F-4D97-AF65-F5344CB8AC3E}">
        <p14:creationId xmlns:p14="http://schemas.microsoft.com/office/powerpoint/2010/main" val="58005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14975" y="237297"/>
            <a:ext cx="10044057" cy="646331"/>
          </a:xfrm>
          <a:prstGeom prst="rect">
            <a:avLst/>
          </a:prstGeom>
        </p:spPr>
        <p:txBody>
          <a:bodyPr wrap="square">
            <a:spAutoFit/>
          </a:bodyPr>
          <a:lstStyle/>
          <a:p>
            <a:r>
              <a:rPr lang="es-CO" dirty="0" smtClean="0">
                <a:latin typeface="Arial" panose="020B0604020202020204" pitchFamily="34" charset="0"/>
                <a:ea typeface="Calibri" panose="020F0502020204030204" pitchFamily="34" charset="0"/>
              </a:rPr>
              <a:t>Por su parte</a:t>
            </a:r>
            <a:r>
              <a:rPr lang="es-CO" b="1" dirty="0" smtClean="0">
                <a:solidFill>
                  <a:srgbClr val="008000"/>
                </a:solidFill>
                <a:effectLst/>
                <a:latin typeface="Arial" panose="020B0604020202020204" pitchFamily="34" charset="0"/>
                <a:ea typeface="Calibri" panose="020F0502020204030204" pitchFamily="34" charset="0"/>
              </a:rPr>
              <a:t>, lo interdisciplinar </a:t>
            </a:r>
            <a:r>
              <a:rPr lang="es-CO" dirty="0" smtClean="0">
                <a:effectLst/>
                <a:latin typeface="Arial" panose="020B0604020202020204" pitchFamily="34" charset="0"/>
                <a:ea typeface="Calibri" panose="020F0502020204030204" pitchFamily="34" charset="0"/>
              </a:rPr>
              <a:t>es una pretensión de contribuir a la </a:t>
            </a:r>
            <a:r>
              <a:rPr lang="es-CO" b="1" dirty="0" smtClean="0">
                <a:solidFill>
                  <a:srgbClr val="008000"/>
                </a:solidFill>
                <a:effectLst/>
                <a:latin typeface="Arial" panose="020B0604020202020204" pitchFamily="34" charset="0"/>
                <a:ea typeface="Calibri" panose="020F0502020204030204" pitchFamily="34" charset="0"/>
              </a:rPr>
              <a:t>comprensión y solución colaborativa de problemas sociales reales. </a:t>
            </a:r>
            <a:endParaRPr lang="es-CO" b="1" dirty="0">
              <a:solidFill>
                <a:srgbClr val="008000"/>
              </a:solidFill>
            </a:endParaRPr>
          </a:p>
        </p:txBody>
      </p:sp>
      <p:sp>
        <p:nvSpPr>
          <p:cNvPr id="5" name="Rectángulo 4"/>
          <p:cNvSpPr/>
          <p:nvPr/>
        </p:nvSpPr>
        <p:spPr>
          <a:xfrm>
            <a:off x="614975" y="1166253"/>
            <a:ext cx="10650072" cy="1200329"/>
          </a:xfrm>
          <a:prstGeom prst="rect">
            <a:avLst/>
          </a:prstGeom>
        </p:spPr>
        <p:txBody>
          <a:bodyPr wrap="square">
            <a:spAutoFit/>
          </a:bodyPr>
          <a:lstStyle/>
          <a:p>
            <a:pPr algn="just"/>
            <a:r>
              <a:rPr lang="es-CO" dirty="0" smtClean="0">
                <a:effectLst/>
                <a:latin typeface="Arial" panose="020B0604020202020204" pitchFamily="34" charset="0"/>
                <a:ea typeface="Calibri" panose="020F0502020204030204" pitchFamily="34" charset="0"/>
              </a:rPr>
              <a:t>También </a:t>
            </a:r>
            <a:r>
              <a:rPr lang="es-CO" dirty="0" smtClean="0">
                <a:latin typeface="Arial" panose="020B0604020202020204" pitchFamily="34" charset="0"/>
                <a:ea typeface="Calibri" panose="020F0502020204030204" pitchFamily="34" charset="0"/>
              </a:rPr>
              <a:t>se define la interdisciplinariedad como </a:t>
            </a:r>
            <a:r>
              <a:rPr lang="es-CO" dirty="0" smtClean="0">
                <a:effectLst/>
                <a:latin typeface="Arial" panose="020B0604020202020204" pitchFamily="34" charset="0"/>
                <a:ea typeface="Calibri" panose="020F0502020204030204" pitchFamily="34" charset="0"/>
              </a:rPr>
              <a:t>el proceso teórico-práctico, critico orientado a la </a:t>
            </a:r>
            <a:r>
              <a:rPr lang="es-CO" b="1" u="sng" dirty="0" smtClean="0">
                <a:solidFill>
                  <a:srgbClr val="008000"/>
                </a:solidFill>
                <a:effectLst/>
                <a:latin typeface="Arial" panose="020B0604020202020204" pitchFamily="34" charset="0"/>
                <a:ea typeface="Calibri" panose="020F0502020204030204" pitchFamily="34" charset="0"/>
              </a:rPr>
              <a:t>utilización de habilidades cognitivas para cambiar perspectivas epistemológicas </a:t>
            </a:r>
            <a:r>
              <a:rPr lang="es-CO" dirty="0" smtClean="0">
                <a:effectLst/>
                <a:latin typeface="Arial" panose="020B0604020202020204" pitchFamily="34" charset="0"/>
                <a:ea typeface="Calibri" panose="020F0502020204030204" pitchFamily="34" charset="0"/>
              </a:rPr>
              <a:t>e integrar y sintetizar conocimiento de diferentes disciplinas para afrontar la complejidad de los procesos de </a:t>
            </a:r>
            <a:r>
              <a:rPr lang="es-CO" b="1" u="sng" dirty="0" smtClean="0">
                <a:solidFill>
                  <a:srgbClr val="008000"/>
                </a:solidFill>
                <a:effectLst/>
                <a:latin typeface="Arial" panose="020B0604020202020204" pitchFamily="34" charset="0"/>
                <a:ea typeface="Calibri" panose="020F0502020204030204" pitchFamily="34" charset="0"/>
              </a:rPr>
              <a:t>solución de los problemas reales</a:t>
            </a:r>
            <a:endParaRPr lang="es-CO" b="1" u="sng" dirty="0">
              <a:solidFill>
                <a:srgbClr val="008000"/>
              </a:solidFill>
            </a:endParaRPr>
          </a:p>
        </p:txBody>
      </p:sp>
      <p:sp>
        <p:nvSpPr>
          <p:cNvPr id="6" name="Rectángulo 5"/>
          <p:cNvSpPr/>
          <p:nvPr/>
        </p:nvSpPr>
        <p:spPr>
          <a:xfrm>
            <a:off x="614974" y="2555761"/>
            <a:ext cx="10798889" cy="729430"/>
          </a:xfrm>
          <a:prstGeom prst="rect">
            <a:avLst/>
          </a:prstGeom>
        </p:spPr>
        <p:txBody>
          <a:bodyPr wrap="square">
            <a:spAutoFit/>
          </a:bodyPr>
          <a:lstStyle/>
          <a:p>
            <a:pPr algn="just">
              <a:lnSpc>
                <a:spcPct val="115000"/>
              </a:lnSpc>
              <a:spcAft>
                <a:spcPts val="1000"/>
              </a:spcAft>
            </a:pPr>
            <a:r>
              <a:rPr lang="es-CO" dirty="0">
                <a:latin typeface="Arial" panose="020B0604020202020204" pitchFamily="34" charset="0"/>
                <a:ea typeface="Calibri" panose="020F0502020204030204" pitchFamily="34" charset="0"/>
              </a:rPr>
              <a:t>señala Karl Popper</a:t>
            </a:r>
            <a:r>
              <a:rPr lang="es-CO" b="1" u="sng" dirty="0">
                <a:solidFill>
                  <a:srgbClr val="008000"/>
                </a:solidFill>
                <a:latin typeface="Arial" panose="020B0604020202020204" pitchFamily="34" charset="0"/>
                <a:ea typeface="Calibri" panose="020F0502020204030204" pitchFamily="34" charset="0"/>
              </a:rPr>
              <a:t>…”no estudiamos temas, sino problemas</a:t>
            </a:r>
            <a:r>
              <a:rPr lang="es-CO" dirty="0">
                <a:latin typeface="Arial" panose="020B0604020202020204" pitchFamily="34" charset="0"/>
                <a:ea typeface="Calibri" panose="020F0502020204030204" pitchFamily="34" charset="0"/>
              </a:rPr>
              <a:t>; los problemas pueden atravesar los límites de cualquier objeto de estudios o disciplina… somos estudiosos de problemas, no de disciplinas” </a:t>
            </a:r>
          </a:p>
        </p:txBody>
      </p:sp>
      <p:sp>
        <p:nvSpPr>
          <p:cNvPr id="7" name="Rectángulo 6"/>
          <p:cNvSpPr/>
          <p:nvPr/>
        </p:nvSpPr>
        <p:spPr>
          <a:xfrm>
            <a:off x="614975" y="3576682"/>
            <a:ext cx="11155680" cy="3416320"/>
          </a:xfrm>
          <a:prstGeom prst="rect">
            <a:avLst/>
          </a:prstGeom>
        </p:spPr>
        <p:txBody>
          <a:bodyPr wrap="square">
            <a:spAutoFit/>
          </a:bodyPr>
          <a:lstStyle/>
          <a:p>
            <a:r>
              <a:rPr lang="es-CO" dirty="0">
                <a:latin typeface="Arial" panose="020B0604020202020204" pitchFamily="34" charset="0"/>
                <a:ea typeface="Calibri" panose="020F0502020204030204" pitchFamily="34" charset="0"/>
              </a:rPr>
              <a:t>La interdisciplinariedad es una puesta en común, una forma de conocimiento aplicado que se produce en la </a:t>
            </a:r>
            <a:r>
              <a:rPr lang="es-CO" b="1" dirty="0">
                <a:solidFill>
                  <a:srgbClr val="008000"/>
                </a:solidFill>
                <a:latin typeface="Arial" panose="020B0604020202020204" pitchFamily="34" charset="0"/>
                <a:ea typeface="Calibri" panose="020F0502020204030204" pitchFamily="34" charset="0"/>
              </a:rPr>
              <a:t>intersección de los saberes. </a:t>
            </a:r>
          </a:p>
          <a:p>
            <a:endParaRPr lang="es-CO" dirty="0">
              <a:latin typeface="Arial" panose="020B0604020202020204" pitchFamily="34" charset="0"/>
              <a:ea typeface="Calibri" panose="020F0502020204030204" pitchFamily="34" charset="0"/>
            </a:endParaRPr>
          </a:p>
          <a:p>
            <a:r>
              <a:rPr lang="es-CO" dirty="0">
                <a:latin typeface="Arial" panose="020B0604020202020204" pitchFamily="34" charset="0"/>
                <a:ea typeface="Calibri" panose="020F0502020204030204" pitchFamily="34" charset="0"/>
              </a:rPr>
              <a:t>Es una forma de entender y abordar un fenómeno o una problemática determinada. </a:t>
            </a:r>
          </a:p>
          <a:p>
            <a:endParaRPr lang="es-CO" dirty="0">
              <a:latin typeface="Arial" panose="020B0604020202020204" pitchFamily="34" charset="0"/>
              <a:ea typeface="Calibri" panose="020F0502020204030204" pitchFamily="34" charset="0"/>
            </a:endParaRPr>
          </a:p>
          <a:p>
            <a:r>
              <a:rPr lang="es-CO" dirty="0">
                <a:latin typeface="Arial" panose="020B0604020202020204" pitchFamily="34" charset="0"/>
                <a:ea typeface="Calibri" panose="020F0502020204030204" pitchFamily="34" charset="0"/>
              </a:rPr>
              <a:t>La concepción de un trabajo interdisciplinario es el </a:t>
            </a:r>
            <a:r>
              <a:rPr lang="es-CO" b="1" dirty="0">
                <a:solidFill>
                  <a:srgbClr val="008000"/>
                </a:solidFill>
                <a:latin typeface="Arial" panose="020B0604020202020204" pitchFamily="34" charset="0"/>
                <a:ea typeface="Calibri" panose="020F0502020204030204" pitchFamily="34" charset="0"/>
              </a:rPr>
              <a:t>resultado de un conocimiento multidisciplinario</a:t>
            </a:r>
            <a:r>
              <a:rPr lang="es-CO" dirty="0">
                <a:latin typeface="Arial" panose="020B0604020202020204" pitchFamily="34" charset="0"/>
                <a:ea typeface="Calibri" panose="020F0502020204030204" pitchFamily="34" charset="0"/>
              </a:rPr>
              <a:t>; es la competencia para, </a:t>
            </a:r>
            <a:r>
              <a:rPr lang="es-CO" b="1" dirty="0">
                <a:solidFill>
                  <a:srgbClr val="FF00FF"/>
                </a:solidFill>
                <a:latin typeface="Arial" panose="020B0604020202020204" pitchFamily="34" charset="0"/>
                <a:ea typeface="Calibri" panose="020F0502020204030204" pitchFamily="34" charset="0"/>
              </a:rPr>
              <a:t>desde una disciplina particular, asumir las relaciones necesarias, distintivas y diferenciadores con otras, para otras y desde otras posiciones del conocimiento; es una actitud nueva para asumir abiertamente otros métodos de abordaje de la realidad</a:t>
            </a:r>
            <a:r>
              <a:rPr lang="es-CO" dirty="0">
                <a:latin typeface="Arial" panose="020B0604020202020204" pitchFamily="34" charset="0"/>
                <a:ea typeface="Calibri" panose="020F0502020204030204" pitchFamily="34" charset="0"/>
              </a:rPr>
              <a:t>; es, en síntesis, una posición transformadora, necesaria y útil que posibilitará el carácter activo y multifuncional de los saberes escolares, es decir, la </a:t>
            </a:r>
            <a:r>
              <a:rPr lang="es-CO" dirty="0" err="1">
                <a:solidFill>
                  <a:srgbClr val="008000"/>
                </a:solidFill>
                <a:latin typeface="Arial" panose="020B0604020202020204" pitchFamily="34" charset="0"/>
                <a:ea typeface="Calibri" panose="020F0502020204030204" pitchFamily="34" charset="0"/>
              </a:rPr>
              <a:t>transdisciplinariedad</a:t>
            </a:r>
            <a:r>
              <a:rPr lang="es-CO" dirty="0">
                <a:solidFill>
                  <a:srgbClr val="008000"/>
                </a:solidFill>
                <a:latin typeface="Arial" panose="020B0604020202020204" pitchFamily="34" charset="0"/>
                <a:ea typeface="Calibri" panose="020F0502020204030204" pitchFamily="34" charset="0"/>
              </a:rPr>
              <a:t> en la enseñanza.  </a:t>
            </a:r>
            <a:r>
              <a:rPr lang="es-CO" dirty="0" smtClean="0">
                <a:solidFill>
                  <a:srgbClr val="008000"/>
                </a:solidFill>
              </a:rPr>
              <a:t/>
            </a:r>
            <a:br>
              <a:rPr lang="es-CO" dirty="0" smtClean="0">
                <a:solidFill>
                  <a:srgbClr val="008000"/>
                </a:solidFill>
              </a:rPr>
            </a:br>
            <a:endParaRPr lang="es-CO" dirty="0" smtClean="0">
              <a:solidFill>
                <a:srgbClr val="008000"/>
              </a:solidFill>
            </a:endParaRPr>
          </a:p>
        </p:txBody>
      </p:sp>
    </p:spTree>
    <p:extLst>
      <p:ext uri="{BB962C8B-B14F-4D97-AF65-F5344CB8AC3E}">
        <p14:creationId xmlns:p14="http://schemas.microsoft.com/office/powerpoint/2010/main" val="2743238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9045" y="450130"/>
            <a:ext cx="9947237" cy="5909310"/>
          </a:xfrm>
          <a:prstGeom prst="rect">
            <a:avLst/>
          </a:prstGeom>
        </p:spPr>
        <p:txBody>
          <a:bodyPr wrap="square">
            <a:spAutoFit/>
          </a:bodyPr>
          <a:lstStyle/>
          <a:p>
            <a:r>
              <a:rPr lang="es-CO" i="1" dirty="0" smtClean="0">
                <a:solidFill>
                  <a:srgbClr val="000000"/>
                </a:solidFill>
                <a:latin typeface="arial" panose="020B0604020202020204" pitchFamily="34" charset="0"/>
              </a:rPr>
              <a:t>Ejemplos:</a:t>
            </a:r>
          </a:p>
          <a:p>
            <a:endParaRPr lang="es-CO" i="1" dirty="0">
              <a:solidFill>
                <a:srgbClr val="000000"/>
              </a:solidFill>
              <a:latin typeface="arial" panose="020B0604020202020204" pitchFamily="34" charset="0"/>
            </a:endParaRPr>
          </a:p>
          <a:p>
            <a:pPr algn="just"/>
            <a:r>
              <a:rPr lang="es-CO" b="1" i="1" dirty="0" smtClean="0">
                <a:solidFill>
                  <a:srgbClr val="FF00FF"/>
                </a:solidFill>
                <a:latin typeface="arial" panose="020B0604020202020204" pitchFamily="34" charset="0"/>
              </a:rPr>
              <a:t>La</a:t>
            </a:r>
            <a:r>
              <a:rPr lang="es-CO" b="1" i="1" dirty="0">
                <a:solidFill>
                  <a:srgbClr val="FF00FF"/>
                </a:solidFill>
                <a:latin typeface="arial" panose="020B0604020202020204" pitchFamily="34" charset="0"/>
              </a:rPr>
              <a:t> interdisciplinariedad</a:t>
            </a:r>
            <a:r>
              <a:rPr lang="es-CO" dirty="0">
                <a:solidFill>
                  <a:srgbClr val="000000"/>
                </a:solidFill>
                <a:latin typeface="arial" panose="020B0604020202020204" pitchFamily="34" charset="0"/>
              </a:rPr>
              <a:t> tiene una mirada diferente</a:t>
            </a:r>
            <a:r>
              <a:rPr lang="es-CO" i="1" dirty="0">
                <a:solidFill>
                  <a:srgbClr val="000000"/>
                </a:solidFill>
                <a:latin typeface="arial" panose="020B0604020202020204" pitchFamily="34" charset="0"/>
              </a:rPr>
              <a:t>. Concierne a la transferencia de métodos de una disciplina a otra.</a:t>
            </a:r>
            <a:r>
              <a:rPr lang="es-CO" dirty="0">
                <a:solidFill>
                  <a:srgbClr val="000000"/>
                </a:solidFill>
                <a:latin typeface="arial" panose="020B0604020202020204" pitchFamily="34" charset="0"/>
              </a:rPr>
              <a:t> </a:t>
            </a:r>
            <a:endParaRPr lang="es-CO" dirty="0" smtClean="0">
              <a:solidFill>
                <a:srgbClr val="000000"/>
              </a:solidFill>
              <a:latin typeface="arial" panose="020B0604020202020204" pitchFamily="34" charset="0"/>
            </a:endParaRPr>
          </a:p>
          <a:p>
            <a:pPr algn="just"/>
            <a:endParaRPr lang="es-CO" dirty="0" smtClean="0">
              <a:solidFill>
                <a:srgbClr val="000000"/>
              </a:solidFill>
              <a:latin typeface="arial" panose="020B0604020202020204" pitchFamily="34" charset="0"/>
            </a:endParaRPr>
          </a:p>
          <a:p>
            <a:pPr algn="just"/>
            <a:r>
              <a:rPr lang="es-CO" dirty="0" smtClean="0">
                <a:solidFill>
                  <a:srgbClr val="000000"/>
                </a:solidFill>
                <a:latin typeface="arial" panose="020B0604020202020204" pitchFamily="34" charset="0"/>
              </a:rPr>
              <a:t>Se </a:t>
            </a:r>
            <a:r>
              <a:rPr lang="es-CO" dirty="0">
                <a:solidFill>
                  <a:srgbClr val="000000"/>
                </a:solidFill>
                <a:latin typeface="arial" panose="020B0604020202020204" pitchFamily="34" charset="0"/>
              </a:rPr>
              <a:t>pueden distinguir tres grados de interdisciplinariedad: </a:t>
            </a:r>
            <a:endParaRPr lang="es-CO" dirty="0" smtClean="0">
              <a:solidFill>
                <a:srgbClr val="000000"/>
              </a:solidFill>
              <a:latin typeface="arial" panose="020B0604020202020204" pitchFamily="34" charset="0"/>
            </a:endParaRPr>
          </a:p>
          <a:p>
            <a:pPr algn="just"/>
            <a:endParaRPr lang="es-CO" dirty="0" smtClean="0">
              <a:solidFill>
                <a:srgbClr val="000000"/>
              </a:solidFill>
              <a:latin typeface="arial" panose="020B0604020202020204" pitchFamily="34" charset="0"/>
            </a:endParaRPr>
          </a:p>
          <a:p>
            <a:pPr algn="just"/>
            <a:r>
              <a:rPr lang="es-CO" b="1" dirty="0" smtClean="0">
                <a:solidFill>
                  <a:srgbClr val="FF00FF"/>
                </a:solidFill>
                <a:latin typeface="arial" panose="020B0604020202020204" pitchFamily="34" charset="0"/>
              </a:rPr>
              <a:t>a</a:t>
            </a:r>
            <a:r>
              <a:rPr lang="es-CO" b="1" dirty="0">
                <a:solidFill>
                  <a:srgbClr val="FF00FF"/>
                </a:solidFill>
                <a:latin typeface="arial" panose="020B0604020202020204" pitchFamily="34" charset="0"/>
              </a:rPr>
              <a:t>) </a:t>
            </a:r>
            <a:r>
              <a:rPr lang="es-CO" b="1" i="1" dirty="0">
                <a:solidFill>
                  <a:srgbClr val="FF00FF"/>
                </a:solidFill>
                <a:latin typeface="arial" panose="020B0604020202020204" pitchFamily="34" charset="0"/>
              </a:rPr>
              <a:t>un grado de aplicación</a:t>
            </a:r>
            <a:r>
              <a:rPr lang="es-CO" dirty="0">
                <a:solidFill>
                  <a:srgbClr val="000000"/>
                </a:solidFill>
                <a:latin typeface="arial" panose="020B0604020202020204" pitchFamily="34" charset="0"/>
              </a:rPr>
              <a:t> . Por ejemplo, los métodos de la física nuclear transferidos a la medicina conducen a la aparición de nuevos tratamientos del cáncer; </a:t>
            </a:r>
            <a:endParaRPr lang="es-CO" dirty="0" smtClean="0">
              <a:solidFill>
                <a:srgbClr val="000000"/>
              </a:solidFill>
              <a:latin typeface="arial" panose="020B0604020202020204" pitchFamily="34" charset="0"/>
            </a:endParaRPr>
          </a:p>
          <a:p>
            <a:pPr algn="just"/>
            <a:endParaRPr lang="es-CO" dirty="0">
              <a:solidFill>
                <a:srgbClr val="000000"/>
              </a:solidFill>
              <a:latin typeface="arial" panose="020B0604020202020204" pitchFamily="34" charset="0"/>
            </a:endParaRPr>
          </a:p>
          <a:p>
            <a:pPr algn="just"/>
            <a:r>
              <a:rPr lang="es-CO" b="1" dirty="0" smtClean="0">
                <a:solidFill>
                  <a:srgbClr val="FF00FF"/>
                </a:solidFill>
                <a:latin typeface="arial" panose="020B0604020202020204" pitchFamily="34" charset="0"/>
              </a:rPr>
              <a:t>b</a:t>
            </a:r>
            <a:r>
              <a:rPr lang="es-CO" b="1" i="1" dirty="0">
                <a:solidFill>
                  <a:srgbClr val="FF00FF"/>
                </a:solidFill>
                <a:latin typeface="arial" panose="020B0604020202020204" pitchFamily="34" charset="0"/>
              </a:rPr>
              <a:t>) un grado epistemológico</a:t>
            </a:r>
            <a:r>
              <a:rPr lang="es-CO" dirty="0">
                <a:solidFill>
                  <a:srgbClr val="000000"/>
                </a:solidFill>
                <a:latin typeface="arial" panose="020B0604020202020204" pitchFamily="34" charset="0"/>
              </a:rPr>
              <a:t> . Por ejemplo, la transferencia de los métodos de la lógica formal en el campo del derecho genera análisis interesantes en la epistemología del derecho; </a:t>
            </a:r>
            <a:endParaRPr lang="es-CO" dirty="0" smtClean="0">
              <a:solidFill>
                <a:srgbClr val="000000"/>
              </a:solidFill>
              <a:latin typeface="arial" panose="020B0604020202020204" pitchFamily="34" charset="0"/>
            </a:endParaRPr>
          </a:p>
          <a:p>
            <a:pPr algn="just"/>
            <a:endParaRPr lang="es-CO" dirty="0">
              <a:solidFill>
                <a:srgbClr val="000000"/>
              </a:solidFill>
              <a:latin typeface="arial" panose="020B0604020202020204" pitchFamily="34" charset="0"/>
            </a:endParaRPr>
          </a:p>
          <a:p>
            <a:pPr algn="just"/>
            <a:r>
              <a:rPr lang="es-CO" dirty="0" smtClean="0">
                <a:solidFill>
                  <a:srgbClr val="000000"/>
                </a:solidFill>
                <a:latin typeface="arial" panose="020B0604020202020204" pitchFamily="34" charset="0"/>
              </a:rPr>
              <a:t>c</a:t>
            </a:r>
            <a:r>
              <a:rPr lang="es-CO" b="1" dirty="0">
                <a:solidFill>
                  <a:srgbClr val="FF00FF"/>
                </a:solidFill>
                <a:latin typeface="arial" panose="020B0604020202020204" pitchFamily="34" charset="0"/>
              </a:rPr>
              <a:t>) </a:t>
            </a:r>
            <a:r>
              <a:rPr lang="es-CO" b="1" i="1" dirty="0">
                <a:solidFill>
                  <a:srgbClr val="FF00FF"/>
                </a:solidFill>
                <a:latin typeface="arial" panose="020B0604020202020204" pitchFamily="34" charset="0"/>
              </a:rPr>
              <a:t>un grado de concepción</a:t>
            </a:r>
            <a:r>
              <a:rPr lang="es-CO" b="1" dirty="0">
                <a:solidFill>
                  <a:srgbClr val="FF00FF"/>
                </a:solidFill>
                <a:latin typeface="arial" panose="020B0604020202020204" pitchFamily="34" charset="0"/>
              </a:rPr>
              <a:t> de nuevas disciplinas. </a:t>
            </a:r>
            <a:endParaRPr lang="es-CO" b="1" dirty="0" smtClean="0">
              <a:solidFill>
                <a:srgbClr val="FF00FF"/>
              </a:solidFill>
              <a:latin typeface="arial" panose="020B0604020202020204" pitchFamily="34" charset="0"/>
            </a:endParaRPr>
          </a:p>
          <a:p>
            <a:pPr algn="just"/>
            <a:r>
              <a:rPr lang="es-CO" dirty="0" smtClean="0">
                <a:solidFill>
                  <a:srgbClr val="000000"/>
                </a:solidFill>
                <a:latin typeface="arial" panose="020B0604020202020204" pitchFamily="34" charset="0"/>
              </a:rPr>
              <a:t>Por </a:t>
            </a:r>
            <a:r>
              <a:rPr lang="es-CO" dirty="0">
                <a:solidFill>
                  <a:srgbClr val="000000"/>
                </a:solidFill>
                <a:latin typeface="arial" panose="020B0604020202020204" pitchFamily="34" charset="0"/>
              </a:rPr>
              <a:t>ejemplo, la transferencia de los métodos de la matemática en el campo de la física ha engendrado la físico-matemática, de la física de las partículas a la astrofísica -la cosmología cuántica, de la matemática a los fenómenos meteorológicos o los de la bolsa -la teoría del caos, de la informática en el arte- el arte informático. </a:t>
            </a:r>
            <a:endParaRPr lang="es-CO" dirty="0" smtClean="0">
              <a:solidFill>
                <a:srgbClr val="000000"/>
              </a:solidFill>
              <a:latin typeface="arial" panose="020B0604020202020204" pitchFamily="34" charset="0"/>
            </a:endParaRPr>
          </a:p>
          <a:p>
            <a:pPr algn="just"/>
            <a:endParaRPr lang="es-CO" dirty="0" smtClean="0">
              <a:solidFill>
                <a:srgbClr val="000000"/>
              </a:solidFill>
              <a:latin typeface="arial" panose="020B0604020202020204" pitchFamily="34" charset="0"/>
            </a:endParaRPr>
          </a:p>
          <a:p>
            <a:pPr algn="just"/>
            <a:r>
              <a:rPr lang="es-CO" dirty="0" smtClean="0">
                <a:solidFill>
                  <a:srgbClr val="000000"/>
                </a:solidFill>
                <a:latin typeface="arial" panose="020B0604020202020204" pitchFamily="34" charset="0"/>
              </a:rPr>
              <a:t>Como </a:t>
            </a:r>
            <a:r>
              <a:rPr lang="es-CO" dirty="0">
                <a:solidFill>
                  <a:srgbClr val="000000"/>
                </a:solidFill>
                <a:latin typeface="arial" panose="020B0604020202020204" pitchFamily="34" charset="0"/>
              </a:rPr>
              <a:t>la </a:t>
            </a:r>
            <a:r>
              <a:rPr lang="es-CO" dirty="0" err="1">
                <a:solidFill>
                  <a:srgbClr val="000000"/>
                </a:solidFill>
                <a:latin typeface="arial" panose="020B0604020202020204" pitchFamily="34" charset="0"/>
              </a:rPr>
              <a:t>pluridisciplinariedad</a:t>
            </a:r>
            <a:r>
              <a:rPr lang="es-CO" dirty="0">
                <a:solidFill>
                  <a:srgbClr val="000000"/>
                </a:solidFill>
                <a:latin typeface="arial" panose="020B0604020202020204" pitchFamily="34" charset="0"/>
              </a:rPr>
              <a:t>, la interdisciplinariedad sobrepasa las disciplinas pero </a:t>
            </a:r>
            <a:r>
              <a:rPr lang="es-CO" i="1" dirty="0">
                <a:solidFill>
                  <a:srgbClr val="000000"/>
                </a:solidFill>
                <a:latin typeface="arial" panose="020B0604020202020204" pitchFamily="34" charset="0"/>
              </a:rPr>
              <a:t>su finalidad queda inscrita en la investigación disciplinaria</a:t>
            </a:r>
            <a:r>
              <a:rPr lang="es-CO" dirty="0">
                <a:solidFill>
                  <a:srgbClr val="000000"/>
                </a:solidFill>
                <a:latin typeface="arial" panose="020B0604020202020204" pitchFamily="34" charset="0"/>
              </a:rPr>
              <a:t> </a:t>
            </a:r>
            <a:endParaRPr lang="es-CO" dirty="0"/>
          </a:p>
        </p:txBody>
      </p:sp>
    </p:spTree>
    <p:extLst>
      <p:ext uri="{BB962C8B-B14F-4D97-AF65-F5344CB8AC3E}">
        <p14:creationId xmlns:p14="http://schemas.microsoft.com/office/powerpoint/2010/main" val="30458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59398" y="474344"/>
            <a:ext cx="10520978" cy="6186309"/>
          </a:xfrm>
          <a:prstGeom prst="rect">
            <a:avLst/>
          </a:prstGeom>
        </p:spPr>
        <p:txBody>
          <a:bodyPr wrap="square">
            <a:spAutoFit/>
          </a:bodyPr>
          <a:lstStyle/>
          <a:p>
            <a:pPr algn="ctr"/>
            <a:r>
              <a:rPr lang="es-CO" b="1" i="1" dirty="0" smtClean="0"/>
              <a:t>EJEMPLO DE UN PROYECTO </a:t>
            </a:r>
            <a:r>
              <a:rPr lang="es-CO" b="1" i="1" dirty="0" smtClean="0"/>
              <a:t>INTER</a:t>
            </a:r>
            <a:r>
              <a:rPr lang="es-CO" b="1" i="1" dirty="0" smtClean="0"/>
              <a:t>DISCIPLINAR</a:t>
            </a:r>
            <a:endParaRPr lang="es-CO" b="1" i="1" dirty="0" smtClean="0"/>
          </a:p>
          <a:p>
            <a:pPr algn="ctr"/>
            <a:endParaRPr lang="es-CO" dirty="0"/>
          </a:p>
          <a:p>
            <a:r>
              <a:rPr lang="es-CO" b="1" i="1" dirty="0"/>
              <a:t>Luis A. Marino</a:t>
            </a:r>
          </a:p>
          <a:p>
            <a:r>
              <a:rPr lang="es-CO" b="1" i="1" dirty="0"/>
              <a:t>Ricardo A. </a:t>
            </a:r>
            <a:r>
              <a:rPr lang="es-CO" b="1" i="1" dirty="0" err="1"/>
              <a:t>Carreri</a:t>
            </a:r>
            <a:endParaRPr lang="es-CO" b="1" i="1" dirty="0"/>
          </a:p>
          <a:p>
            <a:r>
              <a:rPr lang="es-CO" i="1" dirty="0"/>
              <a:t>Universidad Nacional del Litoral (Argentina)</a:t>
            </a:r>
          </a:p>
          <a:p>
            <a:r>
              <a:rPr lang="es-CO" b="1" i="1" dirty="0"/>
              <a:t>Gloria E. </a:t>
            </a:r>
            <a:r>
              <a:rPr lang="es-CO" b="1" i="1" dirty="0" err="1"/>
              <a:t>Alzugaray</a:t>
            </a:r>
            <a:endParaRPr lang="es-CO" b="1" i="1" dirty="0"/>
          </a:p>
          <a:p>
            <a:r>
              <a:rPr lang="es-CO" i="1" dirty="0"/>
              <a:t>Universidad Tecnológica Nacional (Argentina</a:t>
            </a:r>
            <a:r>
              <a:rPr lang="es-CO" i="1" dirty="0" smtClean="0"/>
              <a:t>)</a:t>
            </a:r>
          </a:p>
          <a:p>
            <a:endParaRPr lang="es-CO" i="1" dirty="0"/>
          </a:p>
          <a:p>
            <a:r>
              <a:rPr lang="es-CO" dirty="0"/>
              <a:t>Esta propuesta pretende, mediante el </a:t>
            </a:r>
            <a:r>
              <a:rPr lang="es-CO" b="1" dirty="0">
                <a:solidFill>
                  <a:srgbClr val="FF0000"/>
                </a:solidFill>
              </a:rPr>
              <a:t>planteo de </a:t>
            </a:r>
            <a:r>
              <a:rPr lang="es-CO" b="1" dirty="0" smtClean="0">
                <a:solidFill>
                  <a:srgbClr val="FF0000"/>
                </a:solidFill>
              </a:rPr>
              <a:t>situaciones problemáticas </a:t>
            </a:r>
            <a:r>
              <a:rPr lang="es-CO" dirty="0"/>
              <a:t>relacionadas a cuestiones ambientales, contribuir a la formación docente continua.</a:t>
            </a:r>
            <a:endParaRPr lang="es-CO" dirty="0" smtClean="0"/>
          </a:p>
          <a:p>
            <a:pPr algn="ctr"/>
            <a:endParaRPr lang="es-CO" dirty="0"/>
          </a:p>
          <a:p>
            <a:pPr algn="just"/>
            <a:r>
              <a:rPr lang="es-CO" dirty="0"/>
              <a:t>Los problemas que se presentan en el mundo social y natural son cada vez más complejos </a:t>
            </a:r>
            <a:r>
              <a:rPr lang="es-CO" dirty="0" smtClean="0"/>
              <a:t>e  Interdependientes</a:t>
            </a:r>
            <a:r>
              <a:rPr lang="es-CO" dirty="0"/>
              <a:t>. </a:t>
            </a:r>
            <a:r>
              <a:rPr lang="es-CO" dirty="0" smtClean="0"/>
              <a:t> No </a:t>
            </a:r>
            <a:r>
              <a:rPr lang="es-CO" dirty="0"/>
              <a:t>se limitan a sectores o disciplinas particulares y en algunos casos no </a:t>
            </a:r>
            <a:r>
              <a:rPr lang="es-CO" dirty="0" smtClean="0"/>
              <a:t>son predecibles</a:t>
            </a:r>
            <a:r>
              <a:rPr lang="es-CO" dirty="0"/>
              <a:t>. Estas cuestiones apuntan hacia la necesidad de </a:t>
            </a:r>
            <a:r>
              <a:rPr lang="es-CO" b="1" u="sng" dirty="0">
                <a:solidFill>
                  <a:srgbClr val="008000"/>
                </a:solidFill>
              </a:rPr>
              <a:t>desarrollar en los educadores </a:t>
            </a:r>
            <a:r>
              <a:rPr lang="es-CO" b="1" u="sng" dirty="0" smtClean="0">
                <a:solidFill>
                  <a:srgbClr val="008000"/>
                </a:solidFill>
              </a:rPr>
              <a:t>un pensamiento </a:t>
            </a:r>
            <a:r>
              <a:rPr lang="es-CO" b="1" u="sng" dirty="0">
                <a:solidFill>
                  <a:srgbClr val="008000"/>
                </a:solidFill>
              </a:rPr>
              <a:t>complejo y una forma de aprender que puede potenciarse a través de </a:t>
            </a:r>
            <a:r>
              <a:rPr lang="es-CO" b="1" u="sng" dirty="0" smtClean="0">
                <a:solidFill>
                  <a:srgbClr val="008000"/>
                </a:solidFill>
              </a:rPr>
              <a:t>la interdisciplinariedad </a:t>
            </a:r>
            <a:r>
              <a:rPr lang="es-CO" dirty="0"/>
              <a:t>(Morín, 1994</a:t>
            </a:r>
            <a:r>
              <a:rPr lang="es-CO" dirty="0" smtClean="0"/>
              <a:t>).</a:t>
            </a:r>
            <a:endParaRPr lang="es-CO" dirty="0"/>
          </a:p>
          <a:p>
            <a:pPr algn="ctr"/>
            <a:endParaRPr lang="es-CO" dirty="0" smtClean="0"/>
          </a:p>
          <a:p>
            <a:pPr algn="ctr"/>
            <a:endParaRPr lang="es-CO" dirty="0"/>
          </a:p>
          <a:p>
            <a:pPr algn="just"/>
            <a:r>
              <a:rPr lang="es-CO" b="1" dirty="0">
                <a:solidFill>
                  <a:srgbClr val="FF00FF"/>
                </a:solidFill>
              </a:rPr>
              <a:t>El estudio de los ciclos biogeoquímicos y sus alteraciones antrópicas y naturales </a:t>
            </a:r>
            <a:r>
              <a:rPr lang="es-CO" dirty="0" smtClean="0"/>
              <a:t>permite identificar </a:t>
            </a:r>
            <a:r>
              <a:rPr lang="es-CO" dirty="0"/>
              <a:t>problemáticas que se hallan presentes en el medio ambiente, las cuales pueden </a:t>
            </a:r>
            <a:r>
              <a:rPr lang="es-CO" dirty="0" smtClean="0"/>
              <a:t>ser interpretadas </a:t>
            </a:r>
            <a:r>
              <a:rPr lang="es-CO" dirty="0"/>
              <a:t>a través de las ideas desarrolladas por </a:t>
            </a:r>
            <a:r>
              <a:rPr lang="es-CO" dirty="0" smtClean="0"/>
              <a:t>Morín.</a:t>
            </a:r>
          </a:p>
          <a:p>
            <a:pPr algn="just"/>
            <a:endParaRPr lang="es-CO" dirty="0"/>
          </a:p>
          <a:p>
            <a:pPr algn="ctr"/>
            <a:endParaRPr lang="es-CO" dirty="0"/>
          </a:p>
        </p:txBody>
      </p:sp>
    </p:spTree>
    <p:extLst>
      <p:ext uri="{BB962C8B-B14F-4D97-AF65-F5344CB8AC3E}">
        <p14:creationId xmlns:p14="http://schemas.microsoft.com/office/powerpoint/2010/main" val="151688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78137" y="956260"/>
            <a:ext cx="10162390" cy="1754326"/>
          </a:xfrm>
          <a:prstGeom prst="rect">
            <a:avLst/>
          </a:prstGeom>
        </p:spPr>
        <p:txBody>
          <a:bodyPr wrap="square">
            <a:spAutoFit/>
          </a:bodyPr>
          <a:lstStyle/>
          <a:p>
            <a:r>
              <a:rPr lang="es-CO" dirty="0">
                <a:latin typeface="TimesNewRoman"/>
              </a:rPr>
              <a:t>Las </a:t>
            </a:r>
            <a:r>
              <a:rPr lang="es-CO" b="1" dirty="0">
                <a:solidFill>
                  <a:srgbClr val="FF00FF"/>
                </a:solidFill>
                <a:latin typeface="TimesNewRoman"/>
              </a:rPr>
              <a:t>problemáticas abordadas en los ciclos</a:t>
            </a:r>
            <a:r>
              <a:rPr lang="es-CO" dirty="0">
                <a:latin typeface="TimesNewRoman"/>
              </a:rPr>
              <a:t>, </a:t>
            </a:r>
            <a:r>
              <a:rPr lang="es-CO" dirty="0" smtClean="0">
                <a:latin typeface="TimesNewRoman"/>
              </a:rPr>
              <a:t>se Caracterizan </a:t>
            </a:r>
            <a:r>
              <a:rPr lang="es-CO" dirty="0">
                <a:latin typeface="TimesNewRoman"/>
              </a:rPr>
              <a:t>por su realismo, su naturaleza</a:t>
            </a:r>
          </a:p>
          <a:p>
            <a:r>
              <a:rPr lang="es-CO" dirty="0">
                <a:latin typeface="TimesNewRoman"/>
              </a:rPr>
              <a:t>compleja y su carácter abierto, exigen un abordaje </a:t>
            </a:r>
            <a:r>
              <a:rPr lang="es-CO" b="1" dirty="0">
                <a:solidFill>
                  <a:srgbClr val="FF00FF"/>
                </a:solidFill>
                <a:latin typeface="TimesNewRoman"/>
              </a:rPr>
              <a:t>colectivo con actores sociales </a:t>
            </a:r>
            <a:r>
              <a:rPr lang="es-CO" dirty="0">
                <a:latin typeface="TimesNewRoman"/>
              </a:rPr>
              <a:t>provenientes </a:t>
            </a:r>
            <a:r>
              <a:rPr lang="es-CO" dirty="0" smtClean="0">
                <a:latin typeface="TimesNewRoman"/>
              </a:rPr>
              <a:t>de </a:t>
            </a:r>
            <a:r>
              <a:rPr lang="es-CO" b="1" dirty="0" smtClean="0">
                <a:solidFill>
                  <a:srgbClr val="008000"/>
                </a:solidFill>
                <a:latin typeface="TimesNewRoman"/>
              </a:rPr>
              <a:t>diferentes </a:t>
            </a:r>
            <a:r>
              <a:rPr lang="es-CO" b="1" dirty="0">
                <a:solidFill>
                  <a:srgbClr val="008000"/>
                </a:solidFill>
                <a:latin typeface="TimesNewRoman"/>
              </a:rPr>
              <a:t>disciplinas y utilizan múltiples fuentes de información </a:t>
            </a:r>
            <a:r>
              <a:rPr lang="es-CO" dirty="0">
                <a:latin typeface="TimesNewRoman"/>
              </a:rPr>
              <a:t>de distintas áreas disciplinares</a:t>
            </a:r>
            <a:r>
              <a:rPr lang="es-CO" dirty="0" smtClean="0">
                <a:latin typeface="TimesNewRoman"/>
              </a:rPr>
              <a:t>.</a:t>
            </a:r>
          </a:p>
          <a:p>
            <a:endParaRPr lang="es-CO" dirty="0">
              <a:latin typeface="TimesNewRoman"/>
            </a:endParaRPr>
          </a:p>
          <a:p>
            <a:endParaRPr lang="es-CO" dirty="0"/>
          </a:p>
        </p:txBody>
      </p:sp>
      <p:sp>
        <p:nvSpPr>
          <p:cNvPr id="5" name="Rectángulo 4"/>
          <p:cNvSpPr/>
          <p:nvPr/>
        </p:nvSpPr>
        <p:spPr>
          <a:xfrm>
            <a:off x="3425731" y="479618"/>
            <a:ext cx="4609019" cy="369332"/>
          </a:xfrm>
          <a:prstGeom prst="rect">
            <a:avLst/>
          </a:prstGeom>
        </p:spPr>
        <p:txBody>
          <a:bodyPr wrap="none">
            <a:spAutoFit/>
          </a:bodyPr>
          <a:lstStyle/>
          <a:p>
            <a:pPr algn="ctr"/>
            <a:r>
              <a:rPr lang="es-CO" b="1" i="1" dirty="0" smtClean="0"/>
              <a:t>EJEMPLO DE UN PROYECTO INTERDISCIPLINAR</a:t>
            </a:r>
            <a:endParaRPr lang="es-CO" b="1" i="1" dirty="0"/>
          </a:p>
        </p:txBody>
      </p:sp>
      <p:sp>
        <p:nvSpPr>
          <p:cNvPr id="6" name="Rectángulo 5"/>
          <p:cNvSpPr/>
          <p:nvPr/>
        </p:nvSpPr>
        <p:spPr>
          <a:xfrm>
            <a:off x="778137" y="2215734"/>
            <a:ext cx="10280724" cy="2308324"/>
          </a:xfrm>
          <a:prstGeom prst="rect">
            <a:avLst/>
          </a:prstGeom>
        </p:spPr>
        <p:txBody>
          <a:bodyPr wrap="square">
            <a:spAutoFit/>
          </a:bodyPr>
          <a:lstStyle/>
          <a:p>
            <a:pPr algn="just"/>
            <a:r>
              <a:rPr lang="es-CO" dirty="0">
                <a:latin typeface="TimesNewRoman"/>
              </a:rPr>
              <a:t>El uso de </a:t>
            </a:r>
            <a:r>
              <a:rPr lang="es-CO" b="1" dirty="0">
                <a:solidFill>
                  <a:srgbClr val="008000"/>
                </a:solidFill>
                <a:latin typeface="TimesNewRoman"/>
              </a:rPr>
              <a:t>diferentes estrategias </a:t>
            </a:r>
            <a:r>
              <a:rPr lang="es-CO" dirty="0">
                <a:latin typeface="TimesNewRoman"/>
              </a:rPr>
              <a:t>metodológicas tales como: </a:t>
            </a:r>
            <a:r>
              <a:rPr lang="es-CO" b="1" dirty="0">
                <a:solidFill>
                  <a:srgbClr val="008000"/>
                </a:solidFill>
                <a:latin typeface="TimesNewRoman"/>
              </a:rPr>
              <a:t>talleres, seminarios, cursos, etc.,</a:t>
            </a:r>
          </a:p>
          <a:p>
            <a:pPr algn="just"/>
            <a:r>
              <a:rPr lang="es-CO" dirty="0">
                <a:latin typeface="TimesNewRoman"/>
              </a:rPr>
              <a:t>permiten desarrollar actividades que posibilitan </a:t>
            </a:r>
            <a:r>
              <a:rPr lang="es-CO" b="1" dirty="0">
                <a:solidFill>
                  <a:srgbClr val="008000"/>
                </a:solidFill>
                <a:latin typeface="TimesNewRoman"/>
              </a:rPr>
              <a:t>compartir reflexiones </a:t>
            </a:r>
            <a:r>
              <a:rPr lang="es-CO" dirty="0">
                <a:latin typeface="TimesNewRoman"/>
              </a:rPr>
              <a:t>sobre diferentes contenidos</a:t>
            </a:r>
          </a:p>
          <a:p>
            <a:pPr algn="just"/>
            <a:r>
              <a:rPr lang="es-CO" dirty="0">
                <a:latin typeface="TimesNewRoman"/>
              </a:rPr>
              <a:t>orientados al </a:t>
            </a:r>
            <a:r>
              <a:rPr lang="es-CO" b="1" dirty="0">
                <a:solidFill>
                  <a:srgbClr val="008000"/>
                </a:solidFill>
                <a:latin typeface="TimesNewRoman"/>
              </a:rPr>
              <a:t>análisis de situaciones problemáticas relativas a los ciclos biogeoquímicos</a:t>
            </a:r>
            <a:r>
              <a:rPr lang="es-CO" dirty="0" smtClean="0">
                <a:latin typeface="TimesNewRoman"/>
              </a:rPr>
              <a:t>.</a:t>
            </a:r>
          </a:p>
          <a:p>
            <a:pPr algn="just"/>
            <a:endParaRPr lang="es-CO" dirty="0">
              <a:latin typeface="TimesNewRoman"/>
            </a:endParaRPr>
          </a:p>
          <a:p>
            <a:pPr algn="just"/>
            <a:r>
              <a:rPr lang="es-CO" dirty="0" smtClean="0">
                <a:latin typeface="TimesNewRoman"/>
              </a:rPr>
              <a:t> </a:t>
            </a:r>
            <a:r>
              <a:rPr lang="es-CO" dirty="0">
                <a:latin typeface="TimesNewRoman"/>
              </a:rPr>
              <a:t>Estos </a:t>
            </a:r>
            <a:r>
              <a:rPr lang="es-CO" dirty="0" smtClean="0">
                <a:latin typeface="TimesNewRoman"/>
              </a:rPr>
              <a:t>deben ser </a:t>
            </a:r>
            <a:r>
              <a:rPr lang="es-CO" b="1" dirty="0">
                <a:solidFill>
                  <a:srgbClr val="FF0000"/>
                </a:solidFill>
                <a:latin typeface="TimesNewRoman"/>
              </a:rPr>
              <a:t>analizados desde diversas perspectivas y disciplinas</a:t>
            </a:r>
            <a:r>
              <a:rPr lang="es-CO" dirty="0">
                <a:latin typeface="TimesNewRoman"/>
              </a:rPr>
              <a:t>, pretendiendo generar una visión </a:t>
            </a:r>
            <a:r>
              <a:rPr lang="es-CO" b="1" dirty="0" smtClean="0">
                <a:solidFill>
                  <a:srgbClr val="FF0000"/>
                </a:solidFill>
                <a:latin typeface="TimesNewRoman"/>
              </a:rPr>
              <a:t>integradora de </a:t>
            </a:r>
            <a:r>
              <a:rPr lang="es-CO" b="1" dirty="0">
                <a:solidFill>
                  <a:srgbClr val="FF0000"/>
                </a:solidFill>
                <a:latin typeface="TimesNewRoman"/>
              </a:rPr>
              <a:t>los marcos teóricos conceptuales y metodológicos</a:t>
            </a:r>
            <a:r>
              <a:rPr lang="es-CO" dirty="0">
                <a:latin typeface="TimesNewRoman"/>
              </a:rPr>
              <a:t>. Además posibilitan un abordaje didáctico </a:t>
            </a:r>
            <a:r>
              <a:rPr lang="es-CO" dirty="0" smtClean="0">
                <a:latin typeface="TimesNewRoman"/>
              </a:rPr>
              <a:t>que contempla </a:t>
            </a:r>
            <a:r>
              <a:rPr lang="es-CO" dirty="0">
                <a:latin typeface="TimesNewRoman"/>
              </a:rPr>
              <a:t>y favorece las relaciones interdisciplinarias. (Por ej. entre Física, Química, Biología</a:t>
            </a:r>
            <a:r>
              <a:rPr lang="es-CO" dirty="0" smtClean="0">
                <a:latin typeface="TimesNewRoman"/>
              </a:rPr>
              <a:t>, Ecología</a:t>
            </a:r>
            <a:r>
              <a:rPr lang="es-CO" dirty="0">
                <a:latin typeface="TimesNewRoman"/>
              </a:rPr>
              <a:t>, Tecnología, Sociología, etc</a:t>
            </a:r>
            <a:r>
              <a:rPr lang="es-CO" dirty="0" smtClean="0">
                <a:latin typeface="TimesNewRoman"/>
              </a:rPr>
              <a:t>.).</a:t>
            </a:r>
            <a:endParaRPr lang="es-CO" dirty="0">
              <a:latin typeface="TimesNewRoman"/>
            </a:endParaRPr>
          </a:p>
        </p:txBody>
      </p:sp>
      <p:sp>
        <p:nvSpPr>
          <p:cNvPr id="7" name="Rectángulo 6"/>
          <p:cNvSpPr/>
          <p:nvPr/>
        </p:nvSpPr>
        <p:spPr>
          <a:xfrm>
            <a:off x="803239" y="4731154"/>
            <a:ext cx="10137288" cy="1200329"/>
          </a:xfrm>
          <a:prstGeom prst="rect">
            <a:avLst/>
          </a:prstGeom>
        </p:spPr>
        <p:txBody>
          <a:bodyPr wrap="square">
            <a:spAutoFit/>
          </a:bodyPr>
          <a:lstStyle/>
          <a:p>
            <a:pPr algn="just"/>
            <a:r>
              <a:rPr lang="es-CO" dirty="0">
                <a:latin typeface="TimesNewRoman"/>
              </a:rPr>
              <a:t>Una didáctica integradora (Marino, et. al., 2005) que implique educar y formar en ciencias</a:t>
            </a:r>
          </a:p>
          <a:p>
            <a:pPr algn="just"/>
            <a:r>
              <a:rPr lang="es-CO" dirty="0">
                <a:latin typeface="TimesNewRoman"/>
              </a:rPr>
              <a:t>naturales, utilizando a los </a:t>
            </a:r>
            <a:r>
              <a:rPr lang="es-CO" b="1" dirty="0">
                <a:solidFill>
                  <a:srgbClr val="0053FA"/>
                </a:solidFill>
                <a:latin typeface="TimesNewRoman"/>
              </a:rPr>
              <a:t>ciclos y sus problemáticas como eje transversal de contenidos </a:t>
            </a:r>
            <a:r>
              <a:rPr lang="es-CO" dirty="0" smtClean="0">
                <a:latin typeface="TimesNewRoman"/>
              </a:rPr>
              <a:t>pertenecientes a </a:t>
            </a:r>
            <a:r>
              <a:rPr lang="es-CO" dirty="0">
                <a:latin typeface="TimesNewRoman"/>
              </a:rPr>
              <a:t>diferentes campos disciplinares, posibilitará reconocer y desarrollar contenidos de Física, Química</a:t>
            </a:r>
            <a:r>
              <a:rPr lang="es-CO" dirty="0" smtClean="0">
                <a:latin typeface="TimesNewRoman"/>
              </a:rPr>
              <a:t>, Ecología</a:t>
            </a:r>
            <a:r>
              <a:rPr lang="es-CO" dirty="0">
                <a:latin typeface="TimesNewRoman"/>
              </a:rPr>
              <a:t>, Biología, Sociología….etc.</a:t>
            </a:r>
            <a:endParaRPr lang="es-CO" dirty="0"/>
          </a:p>
        </p:txBody>
      </p:sp>
    </p:spTree>
    <p:extLst>
      <p:ext uri="{BB962C8B-B14F-4D97-AF65-F5344CB8AC3E}">
        <p14:creationId xmlns:p14="http://schemas.microsoft.com/office/powerpoint/2010/main" val="4269666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38287" y="446038"/>
            <a:ext cx="10678758" cy="1200329"/>
          </a:xfrm>
          <a:prstGeom prst="rect">
            <a:avLst/>
          </a:prstGeom>
        </p:spPr>
        <p:txBody>
          <a:bodyPr wrap="square">
            <a:spAutoFit/>
          </a:bodyPr>
          <a:lstStyle/>
          <a:p>
            <a:r>
              <a:rPr lang="es-CO" dirty="0">
                <a:latin typeface="TimesNewRoman"/>
              </a:rPr>
              <a:t>A través de diferentes estrategias metodológicas, se busca que el </a:t>
            </a:r>
            <a:r>
              <a:rPr lang="es-CO" b="1" dirty="0">
                <a:solidFill>
                  <a:srgbClr val="0053FA"/>
                </a:solidFill>
                <a:latin typeface="TimesNewRoman"/>
              </a:rPr>
              <a:t>docente fundamente </a:t>
            </a:r>
            <a:r>
              <a:rPr lang="es-CO" dirty="0" smtClean="0">
                <a:latin typeface="TimesNewRoman"/>
              </a:rPr>
              <a:t>el desarrollo </a:t>
            </a:r>
            <a:r>
              <a:rPr lang="es-CO" dirty="0">
                <a:latin typeface="TimesNewRoman"/>
              </a:rPr>
              <a:t>de </a:t>
            </a:r>
            <a:r>
              <a:rPr lang="es-CO" b="1" dirty="0">
                <a:solidFill>
                  <a:srgbClr val="0053FA"/>
                </a:solidFill>
                <a:latin typeface="TimesNewRoman"/>
              </a:rPr>
              <a:t>diseños curriculares integrados</a:t>
            </a:r>
            <a:r>
              <a:rPr lang="es-CO" dirty="0">
                <a:latin typeface="TimesNewRoman"/>
              </a:rPr>
              <a:t>, de </a:t>
            </a:r>
            <a:r>
              <a:rPr lang="es-CO" dirty="0">
                <a:solidFill>
                  <a:srgbClr val="0053FA"/>
                </a:solidFill>
                <a:latin typeface="TimesNewRoman"/>
              </a:rPr>
              <a:t>actividades educativas </a:t>
            </a:r>
            <a:r>
              <a:rPr lang="es-CO" dirty="0">
                <a:latin typeface="TimesNewRoman"/>
              </a:rPr>
              <a:t>y de procedimientos </a:t>
            </a:r>
            <a:r>
              <a:rPr lang="es-CO" dirty="0" smtClean="0">
                <a:latin typeface="TimesNewRoman"/>
              </a:rPr>
              <a:t>de </a:t>
            </a:r>
            <a:r>
              <a:rPr lang="es-CO" dirty="0" smtClean="0">
                <a:solidFill>
                  <a:srgbClr val="0053FA"/>
                </a:solidFill>
                <a:latin typeface="TimesNewRoman"/>
              </a:rPr>
              <a:t>evaluación</a:t>
            </a:r>
            <a:r>
              <a:rPr lang="es-CO" dirty="0" smtClean="0">
                <a:latin typeface="TimesNewRoman"/>
              </a:rPr>
              <a:t> Interdisciplinares</a:t>
            </a:r>
            <a:r>
              <a:rPr lang="es-CO" dirty="0">
                <a:latin typeface="TimesNewRoman"/>
              </a:rPr>
              <a:t>; y analicen los efectos de las </a:t>
            </a:r>
            <a:r>
              <a:rPr lang="es-CO" dirty="0">
                <a:solidFill>
                  <a:srgbClr val="0053FA"/>
                </a:solidFill>
                <a:latin typeface="TimesNewRoman"/>
              </a:rPr>
              <a:t>innovaciones de la ciencia y la </a:t>
            </a:r>
            <a:r>
              <a:rPr lang="es-CO" dirty="0" smtClean="0">
                <a:solidFill>
                  <a:srgbClr val="0053FA"/>
                </a:solidFill>
                <a:latin typeface="TimesNewRoman"/>
              </a:rPr>
              <a:t>tecnología </a:t>
            </a:r>
            <a:r>
              <a:rPr lang="es-CO" dirty="0" smtClean="0">
                <a:latin typeface="TimesNewRoman"/>
              </a:rPr>
              <a:t>sobre </a:t>
            </a:r>
            <a:r>
              <a:rPr lang="es-CO" dirty="0">
                <a:latin typeface="TimesNewRoman"/>
              </a:rPr>
              <a:t>el medioambiente, en particular sobre los organismos vivos.</a:t>
            </a:r>
            <a:endParaRPr lang="es-CO" dirty="0"/>
          </a:p>
        </p:txBody>
      </p:sp>
      <p:sp>
        <p:nvSpPr>
          <p:cNvPr id="5" name="Rectángulo 4"/>
          <p:cNvSpPr/>
          <p:nvPr/>
        </p:nvSpPr>
        <p:spPr>
          <a:xfrm>
            <a:off x="853440" y="1646367"/>
            <a:ext cx="10248452" cy="5078313"/>
          </a:xfrm>
          <a:prstGeom prst="rect">
            <a:avLst/>
          </a:prstGeom>
        </p:spPr>
        <p:txBody>
          <a:bodyPr wrap="square">
            <a:spAutoFit/>
          </a:bodyPr>
          <a:lstStyle/>
          <a:p>
            <a:pPr algn="just"/>
            <a:r>
              <a:rPr lang="es-CO" dirty="0">
                <a:latin typeface="TimesNewRoman"/>
              </a:rPr>
              <a:t>La propuesta persigue:</a:t>
            </a:r>
          </a:p>
          <a:p>
            <a:pPr algn="just"/>
            <a:r>
              <a:rPr lang="es-CO" dirty="0">
                <a:latin typeface="SymbolMT"/>
              </a:rPr>
              <a:t>• </a:t>
            </a:r>
            <a:r>
              <a:rPr lang="es-CO" b="1" dirty="0">
                <a:solidFill>
                  <a:srgbClr val="FF0000"/>
                </a:solidFill>
                <a:latin typeface="TimesNewRoman"/>
              </a:rPr>
              <a:t>Favorecer la comprensión </a:t>
            </a:r>
            <a:r>
              <a:rPr lang="es-CO" dirty="0">
                <a:latin typeface="TimesNewRoman"/>
              </a:rPr>
              <a:t>de los encuadres teóricos y los fundamentos del quehacer docente,</a:t>
            </a:r>
          </a:p>
          <a:p>
            <a:pPr algn="just"/>
            <a:r>
              <a:rPr lang="es-CO" dirty="0">
                <a:latin typeface="TimesNewRoman"/>
              </a:rPr>
              <a:t>a partir de sus intervenciones (como diseñador y orientador de los procesos de enseñanza y</a:t>
            </a:r>
          </a:p>
          <a:p>
            <a:pPr algn="just"/>
            <a:r>
              <a:rPr lang="es-CO" dirty="0">
                <a:latin typeface="TimesNewRoman"/>
              </a:rPr>
              <a:t>aprendizaje</a:t>
            </a:r>
            <a:r>
              <a:rPr lang="es-CO" dirty="0" smtClean="0">
                <a:latin typeface="TimesNewRoman"/>
              </a:rPr>
              <a:t>).</a:t>
            </a:r>
          </a:p>
          <a:p>
            <a:pPr algn="just"/>
            <a:endParaRPr lang="es-CO" dirty="0">
              <a:latin typeface="TimesNewRoman"/>
            </a:endParaRPr>
          </a:p>
          <a:p>
            <a:pPr algn="just"/>
            <a:r>
              <a:rPr lang="es-CO" dirty="0">
                <a:latin typeface="SymbolMT"/>
              </a:rPr>
              <a:t>• </a:t>
            </a:r>
            <a:r>
              <a:rPr lang="es-CO" dirty="0">
                <a:latin typeface="TimesNewRoman"/>
              </a:rPr>
              <a:t>Lograr el </a:t>
            </a:r>
            <a:r>
              <a:rPr lang="es-CO" b="1" dirty="0">
                <a:solidFill>
                  <a:srgbClr val="FF0000"/>
                </a:solidFill>
                <a:latin typeface="TimesNewRoman"/>
              </a:rPr>
              <a:t>dominio de herramientas metodológicas y teórico-científicas</a:t>
            </a:r>
            <a:r>
              <a:rPr lang="es-CO" dirty="0">
                <a:latin typeface="TimesNewRoman"/>
              </a:rPr>
              <a:t>, con el propósito de</a:t>
            </a:r>
          </a:p>
          <a:p>
            <a:pPr algn="just"/>
            <a:r>
              <a:rPr lang="es-CO" dirty="0">
                <a:latin typeface="TimesNewRoman"/>
              </a:rPr>
              <a:t>dar sentido a la indagación, y hacer significativa la búsqueda de alternativas didácticas</a:t>
            </a:r>
            <a:r>
              <a:rPr lang="es-CO" dirty="0" smtClean="0">
                <a:latin typeface="TimesNewRoman"/>
              </a:rPr>
              <a:t>.</a:t>
            </a:r>
          </a:p>
          <a:p>
            <a:pPr algn="just"/>
            <a:endParaRPr lang="es-CO" dirty="0">
              <a:latin typeface="TimesNewRoman"/>
            </a:endParaRPr>
          </a:p>
          <a:p>
            <a:pPr algn="just"/>
            <a:r>
              <a:rPr lang="es-CO" dirty="0">
                <a:latin typeface="SymbolMT"/>
              </a:rPr>
              <a:t>• </a:t>
            </a:r>
            <a:r>
              <a:rPr lang="es-CO" dirty="0">
                <a:latin typeface="TimesNewRoman"/>
              </a:rPr>
              <a:t>Fundamentar un marco teórico metodológico que permita el </a:t>
            </a:r>
            <a:r>
              <a:rPr lang="es-CO" b="1" dirty="0">
                <a:solidFill>
                  <a:srgbClr val="FF0000"/>
                </a:solidFill>
                <a:latin typeface="TimesNewRoman"/>
              </a:rPr>
              <a:t>diseño de unidades didácticas</a:t>
            </a:r>
            <a:r>
              <a:rPr lang="es-CO" dirty="0">
                <a:latin typeface="TimesNewRoman"/>
              </a:rPr>
              <a:t>,</a:t>
            </a:r>
          </a:p>
          <a:p>
            <a:pPr algn="just"/>
            <a:r>
              <a:rPr lang="es-CO" dirty="0">
                <a:latin typeface="TimesNewRoman"/>
              </a:rPr>
              <a:t>la selección y organización de recursos</a:t>
            </a:r>
            <a:r>
              <a:rPr lang="es-CO" dirty="0" smtClean="0">
                <a:latin typeface="TimesNewRoman"/>
              </a:rPr>
              <a:t>.</a:t>
            </a:r>
          </a:p>
          <a:p>
            <a:pPr algn="just"/>
            <a:endParaRPr lang="es-CO" dirty="0">
              <a:latin typeface="TimesNewRoman"/>
            </a:endParaRPr>
          </a:p>
          <a:p>
            <a:pPr algn="just"/>
            <a:r>
              <a:rPr lang="es-CO" dirty="0">
                <a:latin typeface="SymbolMT"/>
              </a:rPr>
              <a:t>• </a:t>
            </a:r>
            <a:r>
              <a:rPr lang="es-CO" dirty="0">
                <a:latin typeface="TimesNewRoman"/>
              </a:rPr>
              <a:t>Favorecer la </a:t>
            </a:r>
            <a:r>
              <a:rPr lang="es-CO" b="1" dirty="0">
                <a:solidFill>
                  <a:srgbClr val="FF0000"/>
                </a:solidFill>
                <a:latin typeface="TimesNewRoman"/>
              </a:rPr>
              <a:t>toma de conciencia </a:t>
            </a:r>
            <a:r>
              <a:rPr lang="es-CO" dirty="0">
                <a:latin typeface="TimesNewRoman"/>
              </a:rPr>
              <a:t>respecto a las problemáticas socio-ambientales, energéticas,</a:t>
            </a:r>
          </a:p>
          <a:p>
            <a:pPr algn="just"/>
            <a:r>
              <a:rPr lang="es-CO" dirty="0">
                <a:latin typeface="TimesNewRoman"/>
              </a:rPr>
              <a:t>económicas</a:t>
            </a:r>
            <a:r>
              <a:rPr lang="es-CO" dirty="0" smtClean="0">
                <a:latin typeface="TimesNewRoman"/>
              </a:rPr>
              <a:t>.</a:t>
            </a:r>
            <a:endParaRPr lang="es-CO" dirty="0">
              <a:latin typeface="TimesNewRoman"/>
            </a:endParaRPr>
          </a:p>
          <a:p>
            <a:pPr algn="just"/>
            <a:r>
              <a:rPr lang="es-CO" dirty="0">
                <a:latin typeface="SymbolMT"/>
              </a:rPr>
              <a:t>• </a:t>
            </a:r>
            <a:r>
              <a:rPr lang="es-CO" b="1" dirty="0">
                <a:solidFill>
                  <a:srgbClr val="FF0000"/>
                </a:solidFill>
                <a:latin typeface="TimesNewRoman"/>
              </a:rPr>
              <a:t>Generar y aplicar redes conceptuales </a:t>
            </a:r>
            <a:r>
              <a:rPr lang="es-CO" dirty="0">
                <a:latin typeface="TimesNewRoman"/>
              </a:rPr>
              <a:t>alrededor de las alteraciones y las problemáticas de los</a:t>
            </a:r>
          </a:p>
          <a:p>
            <a:pPr algn="just"/>
            <a:r>
              <a:rPr lang="es-CO" dirty="0">
                <a:latin typeface="TimesNewRoman"/>
              </a:rPr>
              <a:t>ciclos biogeoquímicos</a:t>
            </a:r>
            <a:r>
              <a:rPr lang="es-CO" dirty="0" smtClean="0">
                <a:latin typeface="TimesNewRoman"/>
              </a:rPr>
              <a:t>.</a:t>
            </a:r>
            <a:endParaRPr lang="es-CO" dirty="0">
              <a:latin typeface="TimesNewRoman"/>
            </a:endParaRPr>
          </a:p>
          <a:p>
            <a:pPr algn="just"/>
            <a:r>
              <a:rPr lang="es-CO" dirty="0">
                <a:latin typeface="SymbolMT"/>
              </a:rPr>
              <a:t>• </a:t>
            </a:r>
            <a:r>
              <a:rPr lang="es-CO" dirty="0">
                <a:latin typeface="TimesNewRoman"/>
              </a:rPr>
              <a:t>Promover y trabajar el </a:t>
            </a:r>
            <a:r>
              <a:rPr lang="es-CO" b="1" dirty="0">
                <a:solidFill>
                  <a:srgbClr val="008000"/>
                </a:solidFill>
                <a:latin typeface="TimesNewRoman"/>
              </a:rPr>
              <a:t>estudio</a:t>
            </a:r>
            <a:r>
              <a:rPr lang="es-CO" dirty="0">
                <a:latin typeface="TimesNewRoman"/>
              </a:rPr>
              <a:t> y conocimiento de los ciclos biogeoquímicos y </a:t>
            </a:r>
            <a:r>
              <a:rPr lang="es-CO" dirty="0" smtClean="0">
                <a:latin typeface="TimesNewRoman"/>
              </a:rPr>
              <a:t>sus alteraciones </a:t>
            </a:r>
            <a:r>
              <a:rPr lang="es-CO" dirty="0">
                <a:latin typeface="TimesNewRoman"/>
              </a:rPr>
              <a:t>bajo un </a:t>
            </a:r>
            <a:r>
              <a:rPr lang="es-CO" b="1" dirty="0">
                <a:solidFill>
                  <a:srgbClr val="008000"/>
                </a:solidFill>
                <a:latin typeface="TimesNewRoman"/>
              </a:rPr>
              <a:t>enfoque interdisciplinar entre Física, Química, Biología, Tecnología</a:t>
            </a:r>
            <a:r>
              <a:rPr lang="es-CO" b="1" dirty="0" smtClean="0">
                <a:solidFill>
                  <a:srgbClr val="008000"/>
                </a:solidFill>
                <a:latin typeface="TimesNewRoman"/>
              </a:rPr>
              <a:t>, Ambiente </a:t>
            </a:r>
            <a:r>
              <a:rPr lang="es-CO" b="1" dirty="0">
                <a:solidFill>
                  <a:srgbClr val="008000"/>
                </a:solidFill>
                <a:latin typeface="TimesNewRoman"/>
              </a:rPr>
              <a:t>y Sociedad</a:t>
            </a:r>
            <a:r>
              <a:rPr lang="es-CO" dirty="0">
                <a:latin typeface="TimesNewRoman"/>
              </a:rPr>
              <a:t>.</a:t>
            </a:r>
            <a:endParaRPr lang="es-CO" dirty="0"/>
          </a:p>
        </p:txBody>
      </p:sp>
      <p:sp>
        <p:nvSpPr>
          <p:cNvPr id="6" name="Rectángulo 5"/>
          <p:cNvSpPr/>
          <p:nvPr/>
        </p:nvSpPr>
        <p:spPr>
          <a:xfrm>
            <a:off x="3673157" y="0"/>
            <a:ext cx="4609019" cy="369332"/>
          </a:xfrm>
          <a:prstGeom prst="rect">
            <a:avLst/>
          </a:prstGeom>
        </p:spPr>
        <p:txBody>
          <a:bodyPr wrap="none">
            <a:spAutoFit/>
          </a:bodyPr>
          <a:lstStyle/>
          <a:p>
            <a:pPr algn="ctr"/>
            <a:r>
              <a:rPr lang="es-CO" b="1" i="1" u="sng" dirty="0"/>
              <a:t>EJEMPLO DE UN PROYECTO </a:t>
            </a:r>
            <a:r>
              <a:rPr lang="es-CO" b="1" i="1" u="sng" dirty="0" smtClean="0"/>
              <a:t>INTERDISCIPLINAR</a:t>
            </a:r>
            <a:endParaRPr lang="es-CO" b="1" i="1" u="sng" dirty="0"/>
          </a:p>
        </p:txBody>
      </p:sp>
    </p:spTree>
    <p:extLst>
      <p:ext uri="{BB962C8B-B14F-4D97-AF65-F5344CB8AC3E}">
        <p14:creationId xmlns:p14="http://schemas.microsoft.com/office/powerpoint/2010/main" val="3239892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22729" y="182454"/>
            <a:ext cx="11360075" cy="584775"/>
          </a:xfrm>
          <a:prstGeom prst="rect">
            <a:avLst/>
          </a:prstGeom>
        </p:spPr>
        <p:txBody>
          <a:bodyPr wrap="square">
            <a:spAutoFit/>
          </a:bodyPr>
          <a:lstStyle/>
          <a:p>
            <a:r>
              <a:rPr lang="es-CO" sz="1600" dirty="0">
                <a:latin typeface="TimesNewRoman"/>
              </a:rPr>
              <a:t>En el Cuadro 1 se muestran algunas de las alteraciones antrópicas </a:t>
            </a:r>
            <a:r>
              <a:rPr lang="es-CO" sz="1600" dirty="0" smtClean="0">
                <a:latin typeface="TimesNewRoman"/>
              </a:rPr>
              <a:t>y/o naturales</a:t>
            </a:r>
            <a:r>
              <a:rPr lang="es-CO" sz="1600" dirty="0">
                <a:latin typeface="TimesNewRoman"/>
              </a:rPr>
              <a:t>, y su vinculación con problemáticas asociadas a los ciclos.</a:t>
            </a:r>
            <a:endParaRPr lang="es-CO" sz="1600" dirty="0"/>
          </a:p>
        </p:txBody>
      </p:sp>
      <p:pic>
        <p:nvPicPr>
          <p:cNvPr id="7" name="Imagen 6"/>
          <p:cNvPicPr>
            <a:picLocks noChangeAspect="1"/>
          </p:cNvPicPr>
          <p:nvPr/>
        </p:nvPicPr>
        <p:blipFill>
          <a:blip r:embed="rId2"/>
          <a:stretch>
            <a:fillRect/>
          </a:stretch>
        </p:blipFill>
        <p:spPr>
          <a:xfrm>
            <a:off x="1223962" y="1052512"/>
            <a:ext cx="9744075" cy="4752975"/>
          </a:xfrm>
          <a:prstGeom prst="rect">
            <a:avLst/>
          </a:prstGeom>
        </p:spPr>
      </p:pic>
    </p:spTree>
    <p:extLst>
      <p:ext uri="{BB962C8B-B14F-4D97-AF65-F5344CB8AC3E}">
        <p14:creationId xmlns:p14="http://schemas.microsoft.com/office/powerpoint/2010/main" val="2494420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774</TotalTime>
  <Words>2600</Words>
  <Application>Microsoft Office PowerPoint</Application>
  <PresentationFormat>Panorámica</PresentationFormat>
  <Paragraphs>157</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Arial</vt:lpstr>
      <vt:lpstr>ArialMT</vt:lpstr>
      <vt:lpstr>Calibri</vt:lpstr>
      <vt:lpstr>Calibri Light</vt:lpstr>
      <vt:lpstr>SymbolMT</vt:lpstr>
      <vt:lpstr>Times New Roman</vt:lpstr>
      <vt:lpstr>TimesNewRoman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DptoCienciasNatural</dc:creator>
  <cp:lastModifiedBy>DptoCienciasNatural</cp:lastModifiedBy>
  <cp:revision>53</cp:revision>
  <dcterms:created xsi:type="dcterms:W3CDTF">2014-03-07T21:06:25Z</dcterms:created>
  <dcterms:modified xsi:type="dcterms:W3CDTF">2014-03-13T22:14:06Z</dcterms:modified>
</cp:coreProperties>
</file>